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76" r:id="rId11"/>
    <p:sldId id="277" r:id="rId12"/>
    <p:sldId id="278" r:id="rId13"/>
    <p:sldId id="284" r:id="rId14"/>
    <p:sldId id="279" r:id="rId15"/>
    <p:sldId id="280" r:id="rId16"/>
    <p:sldId id="281" r:id="rId17"/>
    <p:sldId id="265" r:id="rId18"/>
    <p:sldId id="266" r:id="rId19"/>
    <p:sldId id="267" r:id="rId20"/>
    <p:sldId id="268" r:id="rId21"/>
    <p:sldId id="269" r:id="rId22"/>
    <p:sldId id="270" r:id="rId23"/>
    <p:sldId id="271" r:id="rId24"/>
    <p:sldId id="272" r:id="rId25"/>
    <p:sldId id="273" r:id="rId26"/>
    <p:sldId id="274" r:id="rId27"/>
    <p:sldId id="275"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B2536393-D81C-4ABF-93A2-4D087F461E4D}" type="datetimeFigureOut">
              <a:rPr lang="en-IN" smtClean="0"/>
              <a:t>22-12-2020</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5E5BF87-E52D-446A-8FB8-EDA7EDA2F36C}"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2536393-D81C-4ABF-93A2-4D087F461E4D}" type="datetimeFigureOut">
              <a:rPr lang="en-IN" smtClean="0"/>
              <a:t>22-12-2020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A5E5BF87-E52D-446A-8FB8-EDA7EDA2F36C}"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2536393-D81C-4ABF-93A2-4D087F461E4D}" type="datetimeFigureOut">
              <a:rPr lang="en-IN" smtClean="0"/>
              <a:t>22-12-2020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A5E5BF87-E52D-446A-8FB8-EDA7EDA2F36C}"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2536393-D81C-4ABF-93A2-4D087F461E4D}" type="datetimeFigureOut">
              <a:rPr lang="en-IN" smtClean="0"/>
              <a:t>22-12-2020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A5E5BF87-E52D-446A-8FB8-EDA7EDA2F36C}" type="slidenum">
              <a:rPr lang="en-IN" smtClean="0"/>
              <a:t>‹#›</a:t>
            </a:fld>
            <a:endParaRPr lang="en-IN"/>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2536393-D81C-4ABF-93A2-4D087F461E4D}" type="datetimeFigureOut">
              <a:rPr lang="en-IN" smtClean="0"/>
              <a:t>22-12-2020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A5E5BF87-E52D-446A-8FB8-EDA7EDA2F36C}" type="slidenum">
              <a:rPr lang="en-IN" smtClean="0"/>
              <a:t>‹#›</a:t>
            </a:fld>
            <a:endParaRPr lang="en-IN"/>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2536393-D81C-4ABF-93A2-4D087F461E4D}" type="datetimeFigureOut">
              <a:rPr lang="en-IN" smtClean="0"/>
              <a:t>22-12-2020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A5E5BF87-E52D-446A-8FB8-EDA7EDA2F36C}" type="slidenum">
              <a:rPr lang="en-IN" smtClean="0"/>
              <a:t>‹#›</a:t>
            </a:fld>
            <a:endParaRPr lang="en-IN"/>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2536393-D81C-4ABF-93A2-4D087F461E4D}" type="datetimeFigureOut">
              <a:rPr lang="en-IN" smtClean="0"/>
              <a:t>22-12-2020</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A5E5BF87-E52D-446A-8FB8-EDA7EDA2F36C}"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B2536393-D81C-4ABF-93A2-4D087F461E4D}" type="datetimeFigureOut">
              <a:rPr lang="en-IN" smtClean="0"/>
              <a:t>22-12-2020</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A5E5BF87-E52D-446A-8FB8-EDA7EDA2F36C}" type="slidenum">
              <a:rPr lang="en-IN" smtClean="0"/>
              <a:t>‹#›</a:t>
            </a:fld>
            <a:endParaRPr lang="en-IN"/>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2536393-D81C-4ABF-93A2-4D087F461E4D}" type="datetimeFigureOut">
              <a:rPr lang="en-IN" smtClean="0"/>
              <a:t>22-12-2020</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A5E5BF87-E52D-446A-8FB8-EDA7EDA2F36C}"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B2536393-D81C-4ABF-93A2-4D087F461E4D}" type="datetimeFigureOut">
              <a:rPr lang="en-IN" smtClean="0"/>
              <a:t>22-12-2020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A5E5BF87-E52D-446A-8FB8-EDA7EDA2F36C}"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B2536393-D81C-4ABF-93A2-4D087F461E4D}" type="datetimeFigureOut">
              <a:rPr lang="en-IN" smtClean="0"/>
              <a:t>22-12-2020</a:t>
            </a:fld>
            <a:endParaRPr lang="en-IN"/>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5E5BF87-E52D-446A-8FB8-EDA7EDA2F36C}" type="slidenum">
              <a:rPr lang="en-IN" smtClean="0"/>
              <a:t>‹#›</a:t>
            </a:fld>
            <a:endParaRPr lang="en-IN"/>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2536393-D81C-4ABF-93A2-4D087F461E4D}" type="datetimeFigureOut">
              <a:rPr lang="en-IN" smtClean="0"/>
              <a:t>22-12-2020</a:t>
            </a:fld>
            <a:endParaRPr lang="en-IN"/>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N"/>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5E5BF87-E52D-446A-8FB8-EDA7EDA2F36C}"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shop.lululemon.com/" TargetMode="External"/><Relationship Id="rId2" Type="http://schemas.openxmlformats.org/officeDocument/2006/relationships/hyperlink" Target="https://www.amazon.com/Retailing-Management-Michael-Levy/dp/0073530026" TargetMode="External"/><Relationship Id="rId1" Type="http://schemas.openxmlformats.org/officeDocument/2006/relationships/slideLayout" Target="../slideLayouts/slideLayout2.xml"/><Relationship Id="rId4" Type="http://schemas.openxmlformats.org/officeDocument/2006/relationships/hyperlink" Target="https://www.ebay.com/sch/sis.html?_kw=LULULEMON+ATHLETICA+Lucky+Tote+SHOULDER+BAG"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ducttapemarketing.com/blog/2007/02/12/how-long-should-it-take-for-my-marketing-to-work/" TargetMode="External"/><Relationship Id="rId2" Type="http://schemas.openxmlformats.org/officeDocument/2006/relationships/hyperlink" Target="http://flybluekite.com/marketing/perseverance-in-marketin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flybluekite.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basecamp.com/" TargetMode="External"/><Relationship Id="rId2" Type="http://schemas.openxmlformats.org/officeDocument/2006/relationships/hyperlink" Target="http://www.asana.com/" TargetMode="External"/><Relationship Id="rId1" Type="http://schemas.openxmlformats.org/officeDocument/2006/relationships/slideLayout" Target="../slideLayouts/slideLayout2.xml"/><Relationship Id="rId4" Type="http://schemas.openxmlformats.org/officeDocument/2006/relationships/hyperlink" Target="https://trello.com/"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forbes.com/sites/salesforce/2014/09/24/key-performance-indicators/" TargetMode="External"/><Relationship Id="rId2" Type="http://schemas.openxmlformats.org/officeDocument/2006/relationships/hyperlink" Target="http://flybluekite.com/marketing/social-media-measuremen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520" y="2780928"/>
            <a:ext cx="8568952" cy="2016224"/>
          </a:xfrm>
        </p:spPr>
        <p:txBody>
          <a:bodyPr>
            <a:noAutofit/>
          </a:bodyPr>
          <a:lstStyle/>
          <a:p>
            <a:r>
              <a:rPr lang="en-US" sz="4000" b="1" dirty="0" smtClean="0">
                <a:latin typeface="Times New Roman" pitchFamily="18" charset="0"/>
                <a:cs typeface="Times New Roman" pitchFamily="18" charset="0"/>
              </a:rPr>
              <a:t>Unit-3</a:t>
            </a:r>
          </a:p>
          <a:p>
            <a:r>
              <a:rPr lang="en-IN" sz="4000" b="1" dirty="0" smtClean="0">
                <a:latin typeface="Times New Roman" pitchFamily="18" charset="0"/>
                <a:cs typeface="Times New Roman" pitchFamily="18" charset="0"/>
              </a:rPr>
              <a:t>Managing the Retail</a:t>
            </a:r>
          </a:p>
          <a:p>
            <a:r>
              <a:rPr lang="en-IN" sz="4000" b="1" dirty="0" smtClean="0">
                <a:latin typeface="Times New Roman" pitchFamily="18" charset="0"/>
                <a:cs typeface="Times New Roman" pitchFamily="18" charset="0"/>
              </a:rPr>
              <a:t>Business</a:t>
            </a:r>
            <a:endParaRPr lang="en-IN" sz="4000" b="1" dirty="0">
              <a:latin typeface="Times New Roman" pitchFamily="18" charset="0"/>
              <a:cs typeface="Times New Roman" pitchFamily="18" charset="0"/>
            </a:endParaRPr>
          </a:p>
        </p:txBody>
      </p:sp>
    </p:spTree>
    <p:extLst>
      <p:ext uri="{BB962C8B-B14F-4D97-AF65-F5344CB8AC3E}">
        <p14:creationId xmlns:p14="http://schemas.microsoft.com/office/powerpoint/2010/main" val="27838434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IN" sz="2600" dirty="0">
                <a:latin typeface="Times New Roman" pitchFamily="18" charset="0"/>
                <a:cs typeface="Times New Roman" pitchFamily="18" charset="0"/>
              </a:rPr>
              <a:t>Developing right product strategy has always been at the centre of the retail </a:t>
            </a:r>
            <a:r>
              <a:rPr lang="en-IN" sz="2600" dirty="0" smtClean="0">
                <a:latin typeface="Times New Roman" pitchFamily="18" charset="0"/>
                <a:cs typeface="Times New Roman" pitchFamily="18" charset="0"/>
              </a:rPr>
              <a:t>business . Since </a:t>
            </a:r>
            <a:r>
              <a:rPr lang="en-IN" sz="2600" dirty="0">
                <a:latin typeface="Times New Roman" pitchFamily="18" charset="0"/>
                <a:cs typeface="Times New Roman" pitchFamily="18" charset="0"/>
              </a:rPr>
              <a:t>ages retailers, traders and merchants have always worked towards offering quality products to its customers. The most fundamental role of the retailer has been to distribute and sell products to its customers. However during the twentieth century retailers were typically seen as ‘stockist’ of a particular range of manufacturer’s product. Liberalization, Globalization, Privatization and Digitalization has significantly changed the role of retailers from being a passive distributor to an active intermediary who controls the product range offering by carefully selecting products from the manufacturer. Retail product strategy is not just about making sure that the best product offering (goods &amp; services) is available in the store but also ensures that how well the customers are persuaded and attracted towards the product offering.</a:t>
            </a:r>
          </a:p>
          <a:p>
            <a:endParaRPr lang="en-IN" dirty="0"/>
          </a:p>
        </p:txBody>
      </p:sp>
      <p:sp>
        <p:nvSpPr>
          <p:cNvPr id="3" name="Title 2"/>
          <p:cNvSpPr>
            <a:spLocks noGrp="1"/>
          </p:cNvSpPr>
          <p:nvPr>
            <p:ph type="title"/>
          </p:nvPr>
        </p:nvSpPr>
        <p:spPr/>
        <p:txBody>
          <a:bodyPr>
            <a:normAutofit fontScale="90000"/>
          </a:bodyPr>
          <a:lstStyle/>
          <a:p>
            <a:pPr algn="ctr"/>
            <a:r>
              <a:rPr lang="en-IN" sz="4400" dirty="0" smtClean="0">
                <a:latin typeface="Times New Roman" pitchFamily="18" charset="0"/>
                <a:cs typeface="Times New Roman" pitchFamily="18" charset="0"/>
              </a:rPr>
              <a:t/>
            </a:r>
            <a:br>
              <a:rPr lang="en-IN" sz="4400" dirty="0" smtClean="0">
                <a:latin typeface="Times New Roman" pitchFamily="18" charset="0"/>
                <a:cs typeface="Times New Roman" pitchFamily="18" charset="0"/>
              </a:rPr>
            </a:br>
            <a:r>
              <a:rPr lang="en-IN" sz="4400" dirty="0" smtClean="0">
                <a:latin typeface="Times New Roman" pitchFamily="18" charset="0"/>
                <a:cs typeface="Times New Roman" pitchFamily="18" charset="0"/>
              </a:rPr>
              <a:t>Developing </a:t>
            </a:r>
            <a:r>
              <a:rPr lang="en-IN" sz="4400" dirty="0">
                <a:latin typeface="Times New Roman" pitchFamily="18" charset="0"/>
                <a:cs typeface="Times New Roman" pitchFamily="18" charset="0"/>
              </a:rPr>
              <a:t>Product and Branding Strategies</a:t>
            </a:r>
            <a:br>
              <a:rPr lang="en-IN" sz="4400" dirty="0">
                <a:latin typeface="Times New Roman" pitchFamily="18" charset="0"/>
                <a:cs typeface="Times New Roman" pitchFamily="18" charset="0"/>
              </a:rPr>
            </a:br>
            <a:endParaRPr lang="en-IN" dirty="0"/>
          </a:p>
        </p:txBody>
      </p:sp>
    </p:spTree>
    <p:extLst>
      <p:ext uri="{BB962C8B-B14F-4D97-AF65-F5344CB8AC3E}">
        <p14:creationId xmlns:p14="http://schemas.microsoft.com/office/powerpoint/2010/main" val="15960504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404664"/>
            <a:ext cx="8229600" cy="5688632"/>
          </a:xfrm>
        </p:spPr>
        <p:txBody>
          <a:bodyPr>
            <a:noAutofit/>
          </a:bodyPr>
          <a:lstStyle/>
          <a:p>
            <a:r>
              <a:rPr lang="en-US" sz="2400" b="1" dirty="0">
                <a:latin typeface="Times New Roman" pitchFamily="18" charset="0"/>
                <a:cs typeface="Times New Roman" pitchFamily="18" charset="0"/>
              </a:rPr>
              <a:t>Brand building Strategy in Retailing:</a:t>
            </a:r>
            <a:br>
              <a:rPr lang="en-US" sz="2400" b="1" dirty="0">
                <a:latin typeface="Times New Roman" pitchFamily="18" charset="0"/>
                <a:cs typeface="Times New Roman" pitchFamily="18" charset="0"/>
              </a:rPr>
            </a:br>
            <a:r>
              <a:rPr lang="en-US" sz="2100" dirty="0">
                <a:latin typeface="Times New Roman" pitchFamily="18" charset="0"/>
                <a:cs typeface="Times New Roman" pitchFamily="18" charset="0"/>
              </a:rPr>
              <a:t>‘Brand’-the concept has become a buzz word today. From the toothpaste that we use, to the shampoo that we apply, the coffee that we drink and the shopping mall that we visit to buy stuff, every product is distinguished on the basis of a name-a Brand Name. Colgate toothpaste, Dove shampoo, Nescafe coffee and Central Mall—every product today is identified through a brand name. The two major elements that define the concept of Brand are: first-the Brand gives identification to the product and second is Brand enables</a:t>
            </a:r>
            <a:br>
              <a:rPr lang="en-US" sz="2100" dirty="0">
                <a:latin typeface="Times New Roman" pitchFamily="18" charset="0"/>
                <a:cs typeface="Times New Roman" pitchFamily="18" charset="0"/>
              </a:rPr>
            </a:br>
            <a:r>
              <a:rPr lang="en-US" sz="2100" dirty="0">
                <a:latin typeface="Times New Roman" pitchFamily="18" charset="0"/>
                <a:cs typeface="Times New Roman" pitchFamily="18" charset="0"/>
              </a:rPr>
              <a:t>customers identify the source of ownership. A Book titled ‘Principles of Marketing’ co-authored by Dr. Philip </a:t>
            </a:r>
            <a:r>
              <a:rPr lang="en-US" sz="2100" dirty="0" err="1">
                <a:latin typeface="Times New Roman" pitchFamily="18" charset="0"/>
                <a:cs typeface="Times New Roman" pitchFamily="18" charset="0"/>
              </a:rPr>
              <a:t>Kotler</a:t>
            </a:r>
            <a:r>
              <a:rPr lang="en-US" sz="2100" dirty="0">
                <a:latin typeface="Times New Roman" pitchFamily="18" charset="0"/>
                <a:cs typeface="Times New Roman" pitchFamily="18" charset="0"/>
              </a:rPr>
              <a:t> and Gary Armstrong defines the concept of Brand as, “name, term, sign, symbol. (or a combination of these) that identifies the maker or seller of the product”. Brands have become an Integral part of customer’s life. Strong Brand enhances the Goodwill and Value of the product. It is a valuable asset for the retail firms which can be traded. Retailers continuously work towards building strong store brands.</a:t>
            </a:r>
            <a:endParaRPr lang="en-IN" sz="2100" dirty="0">
              <a:latin typeface="Times New Roman" pitchFamily="18" charset="0"/>
              <a:cs typeface="Times New Roman" pitchFamily="18" charset="0"/>
            </a:endParaRPr>
          </a:p>
        </p:txBody>
      </p:sp>
    </p:spTree>
    <p:extLst>
      <p:ext uri="{BB962C8B-B14F-4D97-AF65-F5344CB8AC3E}">
        <p14:creationId xmlns:p14="http://schemas.microsoft.com/office/powerpoint/2010/main" val="16588809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476672"/>
            <a:ext cx="8229600" cy="5400600"/>
          </a:xfrm>
        </p:spPr>
        <p:txBody>
          <a:bodyPr>
            <a:normAutofit/>
          </a:bodyPr>
          <a:lstStyle/>
          <a:p>
            <a:r>
              <a:rPr lang="en-US" sz="2400" b="1" dirty="0">
                <a:latin typeface="Times New Roman" pitchFamily="18" charset="0"/>
                <a:cs typeface="Times New Roman" pitchFamily="18" charset="0"/>
              </a:rPr>
              <a:t>Brand Building</a:t>
            </a:r>
            <a:r>
              <a:rPr lang="en-US" sz="2400" b="1" dirty="0" smtClean="0">
                <a:latin typeface="Times New Roman" pitchFamily="18" charset="0"/>
                <a:cs typeface="Times New Roman" pitchFamily="18" charset="0"/>
              </a:rPr>
              <a:t>:</a:t>
            </a:r>
          </a:p>
          <a:p>
            <a:pPr marL="109728" indent="0">
              <a:buNone/>
            </a:pPr>
            <a:r>
              <a:rPr lang="en-US" sz="2400" b="1" dirty="0">
                <a:latin typeface="Times New Roman" pitchFamily="18" charset="0"/>
                <a:cs typeface="Times New Roman" pitchFamily="18" charset="0"/>
              </a:rPr>
              <a:t/>
            </a:r>
            <a:br>
              <a:rPr lang="en-US" sz="2400" b="1" dirty="0">
                <a:latin typeface="Times New Roman" pitchFamily="18" charset="0"/>
                <a:cs typeface="Times New Roman" pitchFamily="18" charset="0"/>
              </a:rPr>
            </a:br>
            <a:r>
              <a:rPr lang="en-US" sz="2200" dirty="0">
                <a:latin typeface="Times New Roman" pitchFamily="18" charset="0"/>
                <a:cs typeface="Times New Roman" pitchFamily="18" charset="0"/>
              </a:rPr>
              <a:t>Brand Building is a systematic and continuous process of creating value </a:t>
            </a:r>
            <a:r>
              <a:rPr lang="en-US" sz="2200" dirty="0" smtClean="0">
                <a:latin typeface="Times New Roman" pitchFamily="18" charset="0"/>
                <a:cs typeface="Times New Roman" pitchFamily="18" charset="0"/>
              </a:rPr>
              <a:t>for customers</a:t>
            </a:r>
            <a:r>
              <a:rPr lang="en-US" sz="2200" dirty="0">
                <a:latin typeface="Times New Roman" pitchFamily="18" charset="0"/>
                <a:cs typeface="Times New Roman" pitchFamily="18" charset="0"/>
              </a:rPr>
              <a:t>. Brand building is all about creating customer awareness for the </a:t>
            </a:r>
            <a:r>
              <a:rPr lang="en-US" sz="2200" dirty="0" smtClean="0">
                <a:latin typeface="Times New Roman" pitchFamily="18" charset="0"/>
                <a:cs typeface="Times New Roman" pitchFamily="18" charset="0"/>
              </a:rPr>
              <a:t>brand, offering </a:t>
            </a:r>
            <a:r>
              <a:rPr lang="en-US" sz="2200" dirty="0">
                <a:latin typeface="Times New Roman" pitchFamily="18" charset="0"/>
                <a:cs typeface="Times New Roman" pitchFamily="18" charset="0"/>
              </a:rPr>
              <a:t>tangible and intangible </a:t>
            </a:r>
            <a:r>
              <a:rPr lang="en-US" sz="2200" dirty="0" smtClean="0">
                <a:latin typeface="Times New Roman" pitchFamily="18" charset="0"/>
                <a:cs typeface="Times New Roman" pitchFamily="18" charset="0"/>
              </a:rPr>
              <a:t>benefits through </a:t>
            </a:r>
            <a:r>
              <a:rPr lang="en-US" sz="2200" dirty="0">
                <a:latin typeface="Times New Roman" pitchFamily="18" charset="0"/>
                <a:cs typeface="Times New Roman" pitchFamily="18" charset="0"/>
              </a:rPr>
              <a:t>a brand, engaging customers with </a:t>
            </a:r>
            <a:r>
              <a:rPr lang="en-US" sz="2200" dirty="0" smtClean="0">
                <a:latin typeface="Times New Roman" pitchFamily="18" charset="0"/>
                <a:cs typeface="Times New Roman" pitchFamily="18" charset="0"/>
              </a:rPr>
              <a:t>the brand </a:t>
            </a:r>
            <a:r>
              <a:rPr lang="en-US" sz="2200" dirty="0">
                <a:latin typeface="Times New Roman" pitchFamily="18" charset="0"/>
                <a:cs typeface="Times New Roman" pitchFamily="18" charset="0"/>
              </a:rPr>
              <a:t>and </a:t>
            </a:r>
            <a:r>
              <a:rPr lang="en-US" sz="2200" dirty="0" smtClean="0">
                <a:latin typeface="Times New Roman" pitchFamily="18" charset="0"/>
                <a:cs typeface="Times New Roman" pitchFamily="18" charset="0"/>
              </a:rPr>
              <a:t>providing unique </a:t>
            </a:r>
            <a:r>
              <a:rPr lang="en-US" sz="2200" dirty="0">
                <a:latin typeface="Times New Roman" pitchFamily="18" charset="0"/>
                <a:cs typeface="Times New Roman" pitchFamily="18" charset="0"/>
              </a:rPr>
              <a:t>and seamless brand experience. Retail firms </a:t>
            </a:r>
            <a:r>
              <a:rPr lang="en-US" sz="2200" dirty="0" smtClean="0">
                <a:latin typeface="Times New Roman" pitchFamily="18" charset="0"/>
                <a:cs typeface="Times New Roman" pitchFamily="18" charset="0"/>
              </a:rPr>
              <a:t>usually concentrate </a:t>
            </a:r>
            <a:r>
              <a:rPr lang="en-US" sz="2200" dirty="0">
                <a:latin typeface="Times New Roman" pitchFamily="18" charset="0"/>
                <a:cs typeface="Times New Roman" pitchFamily="18" charset="0"/>
              </a:rPr>
              <a:t>on developing store brands that creates a place for </a:t>
            </a:r>
            <a:r>
              <a:rPr lang="en-US" sz="2200" dirty="0" smtClean="0">
                <a:latin typeface="Times New Roman" pitchFamily="18" charset="0"/>
                <a:cs typeface="Times New Roman" pitchFamily="18" charset="0"/>
              </a:rPr>
              <a:t>itself in </a:t>
            </a:r>
            <a:r>
              <a:rPr lang="en-US" sz="2200" dirty="0">
                <a:latin typeface="Times New Roman" pitchFamily="18" charset="0"/>
                <a:cs typeface="Times New Roman" pitchFamily="18" charset="0"/>
              </a:rPr>
              <a:t>the minds of </a:t>
            </a:r>
            <a:r>
              <a:rPr lang="en-US" sz="2200" dirty="0" smtClean="0">
                <a:latin typeface="Times New Roman" pitchFamily="18" charset="0"/>
                <a:cs typeface="Times New Roman" pitchFamily="18" charset="0"/>
              </a:rPr>
              <a:t>the customers</a:t>
            </a:r>
            <a:r>
              <a:rPr lang="en-US" sz="2200" dirty="0">
                <a:latin typeface="Times New Roman" pitchFamily="18" charset="0"/>
                <a:cs typeface="Times New Roman" pitchFamily="18" charset="0"/>
              </a:rPr>
              <a:t>. In case of retail business, the </a:t>
            </a:r>
            <a:r>
              <a:rPr lang="en-US" sz="2200" dirty="0" smtClean="0">
                <a:latin typeface="Times New Roman" pitchFamily="18" charset="0"/>
                <a:cs typeface="Times New Roman" pitchFamily="18" charset="0"/>
              </a:rPr>
              <a:t>retailer work </a:t>
            </a:r>
            <a:r>
              <a:rPr lang="en-US" sz="2200" dirty="0">
                <a:latin typeface="Times New Roman" pitchFamily="18" charset="0"/>
                <a:cs typeface="Times New Roman" pitchFamily="18" charset="0"/>
              </a:rPr>
              <a:t>towards creating and </a:t>
            </a:r>
            <a:r>
              <a:rPr lang="en-US" sz="2200" dirty="0" smtClean="0">
                <a:latin typeface="Times New Roman" pitchFamily="18" charset="0"/>
                <a:cs typeface="Times New Roman" pitchFamily="18" charset="0"/>
              </a:rPr>
              <a:t>building store </a:t>
            </a:r>
            <a:r>
              <a:rPr lang="en-US" sz="2200" dirty="0">
                <a:latin typeface="Times New Roman" pitchFamily="18" charset="0"/>
                <a:cs typeface="Times New Roman" pitchFamily="18" charset="0"/>
              </a:rPr>
              <a:t>brands —</a:t>
            </a:r>
            <a:r>
              <a:rPr lang="en-US" sz="2200" dirty="0" smtClean="0">
                <a:latin typeface="Times New Roman" pitchFamily="18" charset="0"/>
                <a:cs typeface="Times New Roman" pitchFamily="18" charset="0"/>
              </a:rPr>
              <a:t>this automatically </a:t>
            </a:r>
            <a:r>
              <a:rPr lang="en-US" sz="2200" dirty="0">
                <a:latin typeface="Times New Roman" pitchFamily="18" charset="0"/>
                <a:cs typeface="Times New Roman" pitchFamily="18" charset="0"/>
              </a:rPr>
              <a:t>create a demand for the product that it sells</a:t>
            </a:r>
            <a:r>
              <a:rPr lang="en-US" sz="2200" dirty="0" smtClean="0">
                <a:latin typeface="Times New Roman" pitchFamily="18" charset="0"/>
                <a:cs typeface="Times New Roman" pitchFamily="18" charset="0"/>
              </a:rPr>
              <a:t>.</a:t>
            </a:r>
            <a:endParaRPr lang="en-IN" sz="2200" dirty="0">
              <a:latin typeface="Times New Roman" pitchFamily="18" charset="0"/>
              <a:cs typeface="Times New Roman" pitchFamily="18" charset="0"/>
            </a:endParaRPr>
          </a:p>
          <a:p>
            <a:endParaRPr lang="en-IN" dirty="0"/>
          </a:p>
        </p:txBody>
      </p:sp>
    </p:spTree>
    <p:extLst>
      <p:ext uri="{BB962C8B-B14F-4D97-AF65-F5344CB8AC3E}">
        <p14:creationId xmlns:p14="http://schemas.microsoft.com/office/powerpoint/2010/main" val="1960405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476672"/>
            <a:ext cx="8229600" cy="5400600"/>
          </a:xfrm>
        </p:spPr>
        <p:txBody>
          <a:bodyPr>
            <a:noAutofit/>
          </a:bodyPr>
          <a:lstStyle/>
          <a:p>
            <a:r>
              <a:rPr lang="en-US" sz="2200" b="1" dirty="0">
                <a:latin typeface="Times New Roman" pitchFamily="18" charset="0"/>
                <a:cs typeface="Times New Roman" pitchFamily="18" charset="0"/>
              </a:rPr>
              <a:t>The retailers usually follows certain step by step process in brand building strategy, which is explained below</a:t>
            </a:r>
            <a:r>
              <a:rPr lang="en-US" sz="2200" b="1" dirty="0" smtClean="0">
                <a:latin typeface="Times New Roman" pitchFamily="18" charset="0"/>
                <a:cs typeface="Times New Roman" pitchFamily="18" charset="0"/>
              </a:rPr>
              <a:t>:</a:t>
            </a:r>
          </a:p>
          <a:p>
            <a:pPr marL="109728" indent="0">
              <a:buNone/>
            </a:pPr>
            <a:r>
              <a:rPr lang="en-US" sz="2200" dirty="0">
                <a:latin typeface="Times New Roman" pitchFamily="18" charset="0"/>
                <a:cs typeface="Times New Roman" pitchFamily="18" charset="0"/>
              </a:rPr>
              <a:t/>
            </a:r>
            <a:br>
              <a:rPr lang="en-US" sz="2200" dirty="0">
                <a:latin typeface="Times New Roman" pitchFamily="18" charset="0"/>
                <a:cs typeface="Times New Roman" pitchFamily="18" charset="0"/>
              </a:rPr>
            </a:br>
            <a:r>
              <a:rPr lang="en-US" sz="2100" b="1" dirty="0">
                <a:latin typeface="Times New Roman" pitchFamily="18" charset="0"/>
                <a:cs typeface="Times New Roman" pitchFamily="18" charset="0"/>
              </a:rPr>
              <a:t>1. Defining a Store Brand</a:t>
            </a:r>
            <a:r>
              <a:rPr lang="en-US" sz="2100" dirty="0">
                <a:latin typeface="Times New Roman" pitchFamily="18" charset="0"/>
                <a:cs typeface="Times New Roman" pitchFamily="18" charset="0"/>
              </a:rPr>
              <a:t>: Every retail store has its own separate identity and is established with certain aims. There may be retail store/outlet that aims to offer premium and luxury watches to the segment that belongs to or aspire for a luxury lifestyle. Another retail store may deal in kids clothing and accessories and target only infant and toddlers. Hence every retail store has its own personality and identity which is to be defined and well communicated with the target audience. The fundamental role of a brand is to differentiate itself from its competitors and built a unique personality for itself. The brand should also reflect the core values of the company and the vision on which the company is build. An effective branding strategy begins with defining a brand and what it stands for. The brand must reflect who you are, who you want to be, and how you want to be perceived by the potential customers.</a:t>
            </a:r>
            <a:br>
              <a:rPr lang="en-US" sz="2100" dirty="0">
                <a:latin typeface="Times New Roman" pitchFamily="18" charset="0"/>
                <a:cs typeface="Times New Roman" pitchFamily="18" charset="0"/>
              </a:rPr>
            </a:br>
            <a:endParaRPr lang="en-IN" sz="2100" dirty="0">
              <a:latin typeface="Times New Roman" pitchFamily="18" charset="0"/>
              <a:cs typeface="Times New Roman" pitchFamily="18" charset="0"/>
            </a:endParaRPr>
          </a:p>
        </p:txBody>
      </p:sp>
    </p:spTree>
    <p:extLst>
      <p:ext uri="{BB962C8B-B14F-4D97-AF65-F5344CB8AC3E}">
        <p14:creationId xmlns:p14="http://schemas.microsoft.com/office/powerpoint/2010/main" val="30662589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548680"/>
            <a:ext cx="8229600" cy="5256584"/>
          </a:xfrm>
        </p:spPr>
        <p:txBody>
          <a:bodyPr>
            <a:normAutofit fontScale="92500" lnSpcReduction="20000"/>
          </a:bodyPr>
          <a:lstStyle/>
          <a:p>
            <a:pPr marL="109728" indent="0">
              <a:buNone/>
            </a:pPr>
            <a:r>
              <a:rPr lang="en-US" sz="2400" b="1" dirty="0">
                <a:latin typeface="Times New Roman" pitchFamily="18" charset="0"/>
                <a:cs typeface="Times New Roman" pitchFamily="18" charset="0"/>
              </a:rPr>
              <a:t>2. Positioning and differentiating the store Brand</a:t>
            </a:r>
            <a:r>
              <a:rPr lang="en-US" sz="2400" dirty="0">
                <a:latin typeface="Times New Roman" pitchFamily="18" charset="0"/>
                <a:cs typeface="Times New Roman" pitchFamily="18" charset="0"/>
              </a:rPr>
              <a:t>: A brand strategy is build around a sound positioning and differentiation strategy. Brand Positioning in retailing is all about creating a positive and favorable image of a store in the minds of the customers. At this stage the retailers work towards creating brand association in customers mind to make them perceive the brand in a specific way</a:t>
            </a:r>
            <a:r>
              <a:rPr lang="en-US" sz="2400" dirty="0" smtClean="0">
                <a:latin typeface="Times New Roman" pitchFamily="18" charset="0"/>
                <a:cs typeface="Times New Roman" pitchFamily="18" charset="0"/>
              </a:rPr>
              <a:t>.</a:t>
            </a:r>
          </a:p>
          <a:p>
            <a:pPr marL="109728" indent="0">
              <a:buNone/>
            </a:pP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marL="109728" indent="0">
              <a:buNone/>
            </a:pPr>
            <a:r>
              <a:rPr lang="en-US" sz="2400" b="1" dirty="0">
                <a:latin typeface="Times New Roman" pitchFamily="18" charset="0"/>
                <a:cs typeface="Times New Roman" pitchFamily="18" charset="0"/>
              </a:rPr>
              <a:t>3. Presenting Brand knowledge to the target customers: </a:t>
            </a:r>
            <a:r>
              <a:rPr lang="en-US" sz="2400" dirty="0">
                <a:latin typeface="Times New Roman" pitchFamily="18" charset="0"/>
                <a:cs typeface="Times New Roman" pitchFamily="18" charset="0"/>
              </a:rPr>
              <a:t>Customers before taking a buying decision wants to know everything about the brand that they are planning to experience. Be it a product, services or a store, customers want to know the value that the brand will be going to offer them. This stage focuses on developing ways in which the brand is presented to the target customers. Retailers use various media platform to communicate the real meaning and the essence of the brand. Innovative and creative ways are used by the retail marketers to reach the target customers. Taglines, Slogans, logos are various ways in which the brand is communicated to the target </a:t>
            </a:r>
            <a:r>
              <a:rPr lang="en-US" sz="2400" dirty="0" smtClean="0">
                <a:latin typeface="Times New Roman" pitchFamily="18" charset="0"/>
                <a:cs typeface="Times New Roman" pitchFamily="18" charset="0"/>
              </a:rPr>
              <a:t>customers.</a:t>
            </a:r>
            <a:endParaRPr lang="en-IN" sz="2200" dirty="0">
              <a:latin typeface="Times New Roman" pitchFamily="18" charset="0"/>
              <a:cs typeface="Times New Roman" pitchFamily="18" charset="0"/>
            </a:endParaRPr>
          </a:p>
        </p:txBody>
      </p:sp>
    </p:spTree>
    <p:extLst>
      <p:ext uri="{BB962C8B-B14F-4D97-AF65-F5344CB8AC3E}">
        <p14:creationId xmlns:p14="http://schemas.microsoft.com/office/powerpoint/2010/main" val="39429339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404664"/>
            <a:ext cx="8352928" cy="5832648"/>
          </a:xfrm>
        </p:spPr>
        <p:txBody>
          <a:bodyPr>
            <a:noAutofit/>
          </a:bodyPr>
          <a:lstStyle/>
          <a:p>
            <a:pPr marL="109728" indent="0">
              <a:buNone/>
            </a:pPr>
            <a:r>
              <a:rPr lang="en-US" sz="2200" b="1" dirty="0">
                <a:latin typeface="Times New Roman" pitchFamily="18" charset="0"/>
                <a:cs typeface="Times New Roman" pitchFamily="18" charset="0"/>
              </a:rPr>
              <a:t>4. offering Personalized Brand Experience</a:t>
            </a:r>
            <a:r>
              <a:rPr lang="en-US" sz="2200" dirty="0">
                <a:latin typeface="Times New Roman" pitchFamily="18" charset="0"/>
                <a:cs typeface="Times New Roman" pitchFamily="18" charset="0"/>
              </a:rPr>
              <a:t>: Personalization refers to offering one-to-one shopping experience to the customers. Today customers are well educated, informed and much brand conscious. They have huge expectations from the brand that they trust. Stores that provide personalized shopping experience are much appreciated and accepted by the customers. Data Analytics is used by the retailers to gather relevant data of its customers, such as the location, browsing history, gender, buying preferences and usage. This data is further sorted and specific information of the customer is used to develop various personalized promotion messages and product offerings. Retailers set up notifications to inform and remind customers about the various new product arrivals and upcoming offers. Many retailers also celebrate customer’s birthday with customized discount, gifts and membership points. By tracking the buying history retail marketers can also provide personalized buying recommendation to its customers. However Personalization of brands has become a </a:t>
            </a:r>
            <a:r>
              <a:rPr lang="en-US" sz="2200" dirty="0" smtClean="0">
                <a:latin typeface="Times New Roman" pitchFamily="18" charset="0"/>
                <a:cs typeface="Times New Roman" pitchFamily="18" charset="0"/>
              </a:rPr>
              <a:t>necessity </a:t>
            </a:r>
            <a:r>
              <a:rPr lang="en-US" sz="2200" dirty="0">
                <a:latin typeface="Times New Roman" pitchFamily="18" charset="0"/>
                <a:cs typeface="Times New Roman" pitchFamily="18" charset="0"/>
              </a:rPr>
              <a:t>survive and thrive in an era of empowered customers.</a:t>
            </a:r>
            <a:br>
              <a:rPr lang="en-US" sz="2200" dirty="0">
                <a:latin typeface="Times New Roman" pitchFamily="18" charset="0"/>
                <a:cs typeface="Times New Roman" pitchFamily="18" charset="0"/>
              </a:rPr>
            </a:br>
            <a:endParaRPr lang="en-IN" sz="2200" dirty="0">
              <a:latin typeface="Times New Roman" pitchFamily="18" charset="0"/>
              <a:cs typeface="Times New Roman" pitchFamily="18" charset="0"/>
            </a:endParaRPr>
          </a:p>
        </p:txBody>
      </p:sp>
    </p:spTree>
    <p:extLst>
      <p:ext uri="{BB962C8B-B14F-4D97-AF65-F5344CB8AC3E}">
        <p14:creationId xmlns:p14="http://schemas.microsoft.com/office/powerpoint/2010/main" val="34651626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476672"/>
            <a:ext cx="8229600" cy="5400600"/>
          </a:xfrm>
        </p:spPr>
        <p:txBody>
          <a:bodyPr>
            <a:normAutofit lnSpcReduction="10000"/>
          </a:bodyPr>
          <a:lstStyle/>
          <a:p>
            <a:pPr marL="109728" indent="0">
              <a:buNone/>
            </a:pPr>
            <a:r>
              <a:rPr lang="en-US" sz="2200" b="1" dirty="0">
                <a:latin typeface="Times New Roman" pitchFamily="18" charset="0"/>
                <a:cs typeface="Times New Roman" pitchFamily="18" charset="0"/>
              </a:rPr>
              <a:t>5. Performance evaluation of the Brand: </a:t>
            </a:r>
            <a:r>
              <a:rPr lang="en-US" sz="2200" dirty="0">
                <a:latin typeface="Times New Roman" pitchFamily="18" charset="0"/>
                <a:cs typeface="Times New Roman" pitchFamily="18" charset="0"/>
              </a:rPr>
              <a:t>Brand is not a static entity. They change in their nature, in their value, in their worth and in their personality depending upon the dynamic market environment, competitors strategy, customer preferences and buying behaviors. Every brand has a life cycle that it goes through and experiences various lows and highs in the business journey. During this journey the retailer needs to know how is the brand performing in the market, how satisfied are the customers with the store brand that they buy from, and where exactly the brand stands in the market. Measuring the performance of the brand will help retailers design future business and brand strategy. </a:t>
            </a:r>
            <a:r>
              <a:rPr lang="en-IN" sz="2200" dirty="0">
                <a:latin typeface="Times New Roman" pitchFamily="18" charset="0"/>
                <a:cs typeface="Times New Roman" pitchFamily="18" charset="0"/>
              </a:rPr>
              <a:t> </a:t>
            </a:r>
            <a:endParaRPr lang="en-IN" sz="2200" dirty="0" smtClean="0">
              <a:latin typeface="Times New Roman" pitchFamily="18" charset="0"/>
              <a:cs typeface="Times New Roman" pitchFamily="18" charset="0"/>
            </a:endParaRPr>
          </a:p>
          <a:p>
            <a:pPr marL="109728" indent="0">
              <a:buNone/>
            </a:pPr>
            <a:endParaRPr lang="en-IN" sz="2200" dirty="0" smtClean="0">
              <a:latin typeface="Times New Roman" pitchFamily="18" charset="0"/>
              <a:cs typeface="Times New Roman" pitchFamily="18" charset="0"/>
            </a:endParaRPr>
          </a:p>
          <a:p>
            <a:pPr marL="109728" indent="0">
              <a:buNone/>
            </a:pPr>
            <a:r>
              <a:rPr lang="en-US" sz="2200" dirty="0">
                <a:latin typeface="Times New Roman" pitchFamily="18" charset="0"/>
                <a:cs typeface="Times New Roman" pitchFamily="18" charset="0"/>
              </a:rPr>
              <a:t>The above steps can help retailers focus on building brand and brand strategy in order to create, communicate and deliver superior value to the customers and in return capture value from the customers through achieving customer loyalty.</a:t>
            </a:r>
            <a:r>
              <a:rPr lang="en-IN" sz="2200" dirty="0">
                <a:latin typeface="Times New Roman" pitchFamily="18" charset="0"/>
                <a:cs typeface="Times New Roman" pitchFamily="18" charset="0"/>
              </a:rPr>
              <a:t> </a:t>
            </a:r>
            <a:r>
              <a:rPr lang="en-IN" sz="2200" dirty="0">
                <a:latin typeface="Times New Roman" pitchFamily="18" charset="0"/>
                <a:cs typeface="Times New Roman" pitchFamily="18" charset="0"/>
              </a:rPr>
              <a:t> </a:t>
            </a:r>
          </a:p>
          <a:p>
            <a:pPr marL="109728" indent="0">
              <a:buNone/>
            </a:pPr>
            <a:endParaRPr lang="en-IN" sz="2200" dirty="0">
              <a:latin typeface="Times New Roman" pitchFamily="18" charset="0"/>
              <a:cs typeface="Times New Roman" pitchFamily="18" charset="0"/>
            </a:endParaRPr>
          </a:p>
          <a:p>
            <a:pPr marL="109728" indent="0">
              <a:buNone/>
            </a:pPr>
            <a:endParaRPr lang="en-IN" dirty="0"/>
          </a:p>
        </p:txBody>
      </p:sp>
    </p:spTree>
    <p:extLst>
      <p:ext uri="{BB962C8B-B14F-4D97-AF65-F5344CB8AC3E}">
        <p14:creationId xmlns:p14="http://schemas.microsoft.com/office/powerpoint/2010/main" val="15912438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IN" sz="3100" b="1" dirty="0">
                <a:latin typeface="Times New Roman" pitchFamily="18" charset="0"/>
                <a:cs typeface="Times New Roman" pitchFamily="18" charset="0"/>
              </a:rPr>
              <a:t>Objectives and Summary</a:t>
            </a:r>
            <a:endParaRPr lang="en-IN" sz="3100" dirty="0">
              <a:latin typeface="Times New Roman" pitchFamily="18" charset="0"/>
              <a:cs typeface="Times New Roman" pitchFamily="18" charset="0"/>
            </a:endParaRPr>
          </a:p>
          <a:p>
            <a:pPr marL="109728" lvl="0" indent="0">
              <a:buNone/>
            </a:pPr>
            <a:r>
              <a:rPr lang="en-IN" sz="2800" b="1" i="1" dirty="0" smtClean="0">
                <a:latin typeface="Times New Roman" pitchFamily="18" charset="0"/>
                <a:cs typeface="Times New Roman" pitchFamily="18" charset="0"/>
              </a:rPr>
              <a:t>1. To </a:t>
            </a:r>
            <a:r>
              <a:rPr lang="en-IN" sz="2800" b="1" i="1" dirty="0">
                <a:latin typeface="Times New Roman" pitchFamily="18" charset="0"/>
                <a:cs typeface="Times New Roman" pitchFamily="18" charset="0"/>
              </a:rPr>
              <a:t>demonstrate the importance of a sound merchandising philosophy</a:t>
            </a:r>
            <a:r>
              <a:rPr lang="en-IN" sz="2800" dirty="0">
                <a:latin typeface="Times New Roman" pitchFamily="18" charset="0"/>
                <a:cs typeface="Times New Roman" pitchFamily="18" charset="0"/>
              </a:rPr>
              <a:t>  Developing and implementing a merchandise plan is a key element in a successful retail strategy. Merchandising consists of the activities involved in a retailer’s buying goods and services and making them available for sale. A merchandising philosophy sets the guiding principles for all merchandise decisions and must reflect the desires of the target market, the retailer’s institutional type, its positioning, its defined value chain, supplier capabilities, costs, competitors, product trends, and other factors</a:t>
            </a:r>
            <a:r>
              <a:rPr lang="en-IN" sz="2800" dirty="0" smtClean="0">
                <a:latin typeface="Times New Roman" pitchFamily="18" charset="0"/>
                <a:cs typeface="Times New Roman" pitchFamily="18" charset="0"/>
              </a:rPr>
              <a:t>.</a:t>
            </a:r>
          </a:p>
          <a:p>
            <a:pPr marL="109728" lvl="0" indent="0">
              <a:buNone/>
            </a:pPr>
            <a:endParaRPr lang="en-IN" sz="2800" dirty="0">
              <a:latin typeface="Times New Roman" pitchFamily="18" charset="0"/>
              <a:cs typeface="Times New Roman" pitchFamily="18" charset="0"/>
            </a:endParaRPr>
          </a:p>
          <a:p>
            <a:pPr marL="109728" lvl="0" indent="0">
              <a:buNone/>
            </a:pPr>
            <a:r>
              <a:rPr lang="en-IN" sz="2800" b="1" i="1" dirty="0" smtClean="0">
                <a:latin typeface="Times New Roman" pitchFamily="18" charset="0"/>
                <a:cs typeface="Times New Roman" pitchFamily="18" charset="0"/>
              </a:rPr>
              <a:t>2. To </a:t>
            </a:r>
            <a:r>
              <a:rPr lang="en-IN" sz="2800" b="1" i="1" dirty="0">
                <a:latin typeface="Times New Roman" pitchFamily="18" charset="0"/>
                <a:cs typeface="Times New Roman" pitchFamily="18" charset="0"/>
              </a:rPr>
              <a:t>study various buying organization formats and the processes they use</a:t>
            </a:r>
            <a:r>
              <a:rPr lang="en-IN" sz="2800" dirty="0">
                <a:latin typeface="Times New Roman" pitchFamily="18" charset="0"/>
                <a:cs typeface="Times New Roman" pitchFamily="18" charset="0"/>
              </a:rPr>
              <a:t>  The buying organization and its processes must be defined in terms of the level of formality, degree of centralization, organizational breadth, personnel resources, functions performed, and staffing.</a:t>
            </a:r>
          </a:p>
          <a:p>
            <a:pPr marL="109728" indent="0">
              <a:buNone/>
            </a:pPr>
            <a:endParaRPr lang="en-IN" dirty="0"/>
          </a:p>
        </p:txBody>
      </p:sp>
      <p:sp>
        <p:nvSpPr>
          <p:cNvPr id="3" name="Title 2"/>
          <p:cNvSpPr>
            <a:spLocks noGrp="1"/>
          </p:cNvSpPr>
          <p:nvPr>
            <p:ph type="title"/>
          </p:nvPr>
        </p:nvSpPr>
        <p:spPr/>
        <p:txBody>
          <a:bodyPr>
            <a:normAutofit/>
          </a:bodyPr>
          <a:lstStyle/>
          <a:p>
            <a:pPr algn="ctr"/>
            <a:r>
              <a:rPr lang="en-IN" sz="4000" dirty="0">
                <a:latin typeface="Times New Roman" pitchFamily="18" charset="0"/>
                <a:cs typeface="Times New Roman" pitchFamily="18" charset="0"/>
              </a:rPr>
              <a:t>Developing Merchandise </a:t>
            </a:r>
            <a:r>
              <a:rPr lang="en-IN" sz="4000" dirty="0" smtClean="0">
                <a:latin typeface="Times New Roman" pitchFamily="18" charset="0"/>
                <a:cs typeface="Times New Roman" pitchFamily="18" charset="0"/>
              </a:rPr>
              <a:t>Plans</a:t>
            </a:r>
            <a:endParaRPr lang="en-IN" sz="4000" dirty="0">
              <a:latin typeface="Times New Roman" pitchFamily="18" charset="0"/>
              <a:cs typeface="Times New Roman" pitchFamily="18" charset="0"/>
            </a:endParaRPr>
          </a:p>
        </p:txBody>
      </p:sp>
    </p:spTree>
    <p:extLst>
      <p:ext uri="{BB962C8B-B14F-4D97-AF65-F5344CB8AC3E}">
        <p14:creationId xmlns:p14="http://schemas.microsoft.com/office/powerpoint/2010/main" val="17271562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548680"/>
            <a:ext cx="8229600" cy="5328592"/>
          </a:xfrm>
        </p:spPr>
        <p:txBody>
          <a:bodyPr>
            <a:normAutofit/>
          </a:bodyPr>
          <a:lstStyle/>
          <a:p>
            <a:r>
              <a:rPr lang="en-IN" sz="2200" dirty="0">
                <a:latin typeface="Times New Roman" pitchFamily="18" charset="0"/>
                <a:cs typeface="Times New Roman" pitchFamily="18" charset="0"/>
              </a:rPr>
              <a:t>With a formal buying organization, merchandising is a distinct retail task in a separate department. In an informal buying organization, the same personnel handle both merchandising (buying) and other retail tasks. Multi-unit retailers must choose whether to have a centralized or a decentralized buying organization. In a centralized organization, all purchases emanate from one office. In a decentralized organization, decisions are made locally or regionally. For a general organization, one person or a few people buy all merchandise. For a specialized organization, each buyer is responsible for a product category.</a:t>
            </a:r>
          </a:p>
          <a:p>
            <a:r>
              <a:rPr lang="en-IN" sz="2200" dirty="0">
                <a:latin typeface="Times New Roman" pitchFamily="18" charset="0"/>
                <a:cs typeface="Times New Roman" pitchFamily="18" charset="0"/>
              </a:rPr>
              <a:t>An inside buying organization is staffed by a retailer’s personnel and decisions are made by its permanent employees. An outside buying organization involves a company or personnel external to the retailer. </a:t>
            </a:r>
          </a:p>
        </p:txBody>
      </p:sp>
    </p:spTree>
    <p:extLst>
      <p:ext uri="{BB962C8B-B14F-4D97-AF65-F5344CB8AC3E}">
        <p14:creationId xmlns:p14="http://schemas.microsoft.com/office/powerpoint/2010/main" val="37533707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404664"/>
            <a:ext cx="8229600" cy="5472608"/>
          </a:xfrm>
        </p:spPr>
        <p:txBody>
          <a:bodyPr>
            <a:normAutofit fontScale="77500" lnSpcReduction="20000"/>
          </a:bodyPr>
          <a:lstStyle/>
          <a:p>
            <a:r>
              <a:rPr lang="en-IN" dirty="0" smtClean="0"/>
              <a:t> </a:t>
            </a:r>
            <a:r>
              <a:rPr lang="en-IN" sz="2800" dirty="0">
                <a:latin typeface="Times New Roman" pitchFamily="18" charset="0"/>
                <a:cs typeface="Times New Roman" pitchFamily="18" charset="0"/>
              </a:rPr>
              <a:t>Most retailers use either an inside or an outside buying organization; some employ a combination. A resident buying office, which can be an inside or outside organization, is used when a retailer wants to keep in close touch with key markets and cannot do so through headquarters buying staff. Independents and small chains often use cooperative buying to compete with large chains.</a:t>
            </a:r>
          </a:p>
          <a:p>
            <a:r>
              <a:rPr lang="en-IN" sz="2800" dirty="0">
                <a:latin typeface="Times New Roman" pitchFamily="18" charset="0"/>
                <a:cs typeface="Times New Roman" pitchFamily="18" charset="0"/>
              </a:rPr>
              <a:t>If a retailer has a “merchandising” view, merchandise personnel oversee all buying and selling functions. If it has a “buying” view, merchandise personnel oversee buying, advertising, and pricing, while store personnel oversee assortments, displays, personnel deployment, and sales presentations.</a:t>
            </a:r>
          </a:p>
          <a:p>
            <a:r>
              <a:rPr lang="en-IN" sz="2800" dirty="0">
                <a:latin typeface="Times New Roman" pitchFamily="18" charset="0"/>
                <a:cs typeface="Times New Roman" pitchFamily="18" charset="0"/>
              </a:rPr>
              <a:t>A buyer is responsible for selecting merchandise and setting a strategy to market that merchandise. He or she devises and controls sales and profit projections for a product category; plans assortments, styling, sizes, and quantities; negotiates with and evaluates vendors; and oversees store displays. A sales manager oversees the on-floor selling and operational activities for a specific retail department. He or she must be a good organizer, administrator, and </a:t>
            </a:r>
            <a:r>
              <a:rPr lang="en-IN" sz="2800" dirty="0" smtClean="0">
                <a:latin typeface="Times New Roman" pitchFamily="18" charset="0"/>
                <a:cs typeface="Times New Roman" pitchFamily="18" charset="0"/>
              </a:rPr>
              <a:t>motivator.</a:t>
            </a:r>
            <a:endParaRPr lang="en-IN" sz="2800" dirty="0">
              <a:latin typeface="Times New Roman" pitchFamily="18" charset="0"/>
              <a:cs typeface="Times New Roman" pitchFamily="18" charset="0"/>
            </a:endParaRPr>
          </a:p>
        </p:txBody>
      </p:sp>
    </p:spTree>
    <p:extLst>
      <p:ext uri="{BB962C8B-B14F-4D97-AF65-F5344CB8AC3E}">
        <p14:creationId xmlns:p14="http://schemas.microsoft.com/office/powerpoint/2010/main" val="35775283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476672"/>
            <a:ext cx="8229600" cy="5328592"/>
          </a:xfrm>
        </p:spPr>
        <p:txBody>
          <a:bodyPr/>
          <a:lstStyle/>
          <a:p>
            <a:pPr>
              <a:buFont typeface="Courier New" pitchFamily="49" charset="0"/>
              <a:buChar char="o"/>
            </a:pPr>
            <a:r>
              <a:rPr lang="en-US" sz="3200" b="1" dirty="0" smtClean="0"/>
              <a:t>Contents:-</a:t>
            </a:r>
          </a:p>
          <a:p>
            <a:pPr marL="109728" indent="0">
              <a:buNone/>
            </a:pPr>
            <a:endParaRPr lang="en-US" sz="3200" b="1" dirty="0" smtClean="0"/>
          </a:p>
          <a:p>
            <a:r>
              <a:rPr lang="en-IN" sz="2800" dirty="0">
                <a:latin typeface="Times New Roman" pitchFamily="18" charset="0"/>
                <a:cs typeface="Times New Roman" pitchFamily="18" charset="0"/>
              </a:rPr>
              <a:t>Implementing Retail Marketing </a:t>
            </a:r>
            <a:r>
              <a:rPr lang="en-IN" sz="2800" dirty="0" smtClean="0">
                <a:latin typeface="Times New Roman" pitchFamily="18" charset="0"/>
                <a:cs typeface="Times New Roman" pitchFamily="18" charset="0"/>
              </a:rPr>
              <a:t>Plan</a:t>
            </a:r>
          </a:p>
          <a:p>
            <a:r>
              <a:rPr lang="en-IN" sz="2800" dirty="0" smtClean="0">
                <a:latin typeface="Times New Roman" pitchFamily="18" charset="0"/>
                <a:cs typeface="Times New Roman" pitchFamily="18" charset="0"/>
              </a:rPr>
              <a:t> </a:t>
            </a:r>
            <a:r>
              <a:rPr lang="en-IN" sz="2800" dirty="0">
                <a:latin typeface="Times New Roman" pitchFamily="18" charset="0"/>
                <a:cs typeface="Times New Roman" pitchFamily="18" charset="0"/>
              </a:rPr>
              <a:t>Human </a:t>
            </a:r>
            <a:r>
              <a:rPr lang="en-IN" sz="2800" dirty="0" smtClean="0">
                <a:latin typeface="Times New Roman" pitchFamily="18" charset="0"/>
                <a:cs typeface="Times New Roman" pitchFamily="18" charset="0"/>
              </a:rPr>
              <a:t>Resource Requirements</a:t>
            </a:r>
          </a:p>
          <a:p>
            <a:r>
              <a:rPr lang="en-IN" sz="2800" dirty="0" smtClean="0">
                <a:latin typeface="Times New Roman" pitchFamily="18" charset="0"/>
                <a:cs typeface="Times New Roman" pitchFamily="18" charset="0"/>
              </a:rPr>
              <a:t> </a:t>
            </a:r>
            <a:r>
              <a:rPr lang="en-IN" sz="2800" dirty="0">
                <a:latin typeface="Times New Roman" pitchFamily="18" charset="0"/>
                <a:cs typeface="Times New Roman" pitchFamily="18" charset="0"/>
              </a:rPr>
              <a:t>Developing Product and Branding </a:t>
            </a:r>
            <a:r>
              <a:rPr lang="en-IN" sz="2800" dirty="0" smtClean="0">
                <a:latin typeface="Times New Roman" pitchFamily="18" charset="0"/>
                <a:cs typeface="Times New Roman" pitchFamily="18" charset="0"/>
              </a:rPr>
              <a:t>Strategies</a:t>
            </a:r>
            <a:endParaRPr lang="en-IN" sz="2800" dirty="0">
              <a:latin typeface="Times New Roman" pitchFamily="18" charset="0"/>
              <a:cs typeface="Times New Roman" pitchFamily="18" charset="0"/>
            </a:endParaRPr>
          </a:p>
          <a:p>
            <a:r>
              <a:rPr lang="en-IN" sz="2800" dirty="0">
                <a:latin typeface="Times New Roman" pitchFamily="18" charset="0"/>
                <a:cs typeface="Times New Roman" pitchFamily="18" charset="0"/>
              </a:rPr>
              <a:t>Developing Merchandise </a:t>
            </a:r>
            <a:r>
              <a:rPr lang="en-IN" sz="2800" dirty="0" smtClean="0">
                <a:latin typeface="Times New Roman" pitchFamily="18" charset="0"/>
                <a:cs typeface="Times New Roman" pitchFamily="18" charset="0"/>
              </a:rPr>
              <a:t>Plans</a:t>
            </a:r>
          </a:p>
          <a:p>
            <a:r>
              <a:rPr lang="en-IN" sz="2800" dirty="0" smtClean="0">
                <a:latin typeface="Times New Roman" pitchFamily="18" charset="0"/>
                <a:cs typeface="Times New Roman" pitchFamily="18" charset="0"/>
              </a:rPr>
              <a:t>Merchandising Strategy</a:t>
            </a:r>
            <a:endParaRPr lang="en-IN" sz="2800" dirty="0">
              <a:latin typeface="Times New Roman" pitchFamily="18" charset="0"/>
              <a:cs typeface="Times New Roman" pitchFamily="18" charset="0"/>
            </a:endParaRPr>
          </a:p>
        </p:txBody>
      </p:sp>
    </p:spTree>
    <p:extLst>
      <p:ext uri="{BB962C8B-B14F-4D97-AF65-F5344CB8AC3E}">
        <p14:creationId xmlns:p14="http://schemas.microsoft.com/office/powerpoint/2010/main" val="3645649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260648"/>
            <a:ext cx="8229600" cy="5616624"/>
          </a:xfrm>
        </p:spPr>
        <p:txBody>
          <a:bodyPr>
            <a:normAutofit/>
          </a:bodyPr>
          <a:lstStyle/>
          <a:p>
            <a:pPr marL="109728" lvl="0" indent="0">
              <a:buNone/>
            </a:pPr>
            <a:r>
              <a:rPr lang="en-IN" sz="2200" b="1" i="1" dirty="0" smtClean="0">
                <a:latin typeface="Times New Roman" pitchFamily="18" charset="0"/>
                <a:cs typeface="Times New Roman" pitchFamily="18" charset="0"/>
              </a:rPr>
              <a:t>3. To </a:t>
            </a:r>
            <a:r>
              <a:rPr lang="en-IN" sz="2200" b="1" i="1" dirty="0">
                <a:latin typeface="Times New Roman" pitchFamily="18" charset="0"/>
                <a:cs typeface="Times New Roman" pitchFamily="18" charset="0"/>
              </a:rPr>
              <a:t>outline the considerations in devising merchandise plans: forecasts, innovativeness, assortment, brands, timing, and allocation</a:t>
            </a:r>
            <a:r>
              <a:rPr lang="en-IN" sz="2200" dirty="0">
                <a:latin typeface="Times New Roman" pitchFamily="18" charset="0"/>
                <a:cs typeface="Times New Roman" pitchFamily="18" charset="0"/>
              </a:rPr>
              <a:t>  Forecasts are projections of expected retail sales and form the foundation of merchandise plans. Staple merchandise consists of the regular products a retailer carries. A basic stock list specifies the inventory level, </a:t>
            </a:r>
            <a:r>
              <a:rPr lang="en-IN" sz="2200" dirty="0" err="1">
                <a:latin typeface="Times New Roman" pitchFamily="18" charset="0"/>
                <a:cs typeface="Times New Roman" pitchFamily="18" charset="0"/>
              </a:rPr>
              <a:t>color</a:t>
            </a:r>
            <a:r>
              <a:rPr lang="en-IN" sz="2200" dirty="0">
                <a:latin typeface="Times New Roman" pitchFamily="18" charset="0"/>
                <a:cs typeface="Times New Roman" pitchFamily="18" charset="0"/>
              </a:rPr>
              <a:t>, brand, and so on for every staple item carried. Assortment merchandise consists of products for which there must be a variety so customers have a proper selection. A model stock plan projects specific assortment merchandise. Fashion merchandise has cyclical sales due to changing tastes and lifestyles. Seasonal merchandise sells well over </a:t>
            </a:r>
            <a:r>
              <a:rPr lang="en-IN" sz="2200" dirty="0" smtClean="0">
                <a:latin typeface="Times New Roman" pitchFamily="18" charset="0"/>
                <a:cs typeface="Times New Roman" pitchFamily="18" charset="0"/>
              </a:rPr>
              <a:t>non consecutive </a:t>
            </a:r>
            <a:r>
              <a:rPr lang="en-IN" sz="2200" dirty="0">
                <a:latin typeface="Times New Roman" pitchFamily="18" charset="0"/>
                <a:cs typeface="Times New Roman" pitchFamily="18" charset="0"/>
              </a:rPr>
              <a:t>periods. With fad merchandise, sales are high for a short time. In forecasting for best-sellers, many retailers use a never-out list.</a:t>
            </a:r>
          </a:p>
          <a:p>
            <a:pPr marL="109728" indent="0">
              <a:buNone/>
            </a:pPr>
            <a:endParaRPr lang="en-IN" dirty="0"/>
          </a:p>
        </p:txBody>
      </p:sp>
    </p:spTree>
    <p:extLst>
      <p:ext uri="{BB962C8B-B14F-4D97-AF65-F5344CB8AC3E}">
        <p14:creationId xmlns:p14="http://schemas.microsoft.com/office/powerpoint/2010/main" val="24309289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404664"/>
            <a:ext cx="8229600" cy="5400600"/>
          </a:xfrm>
        </p:spPr>
        <p:txBody>
          <a:bodyPr>
            <a:normAutofit fontScale="77500" lnSpcReduction="20000"/>
          </a:bodyPr>
          <a:lstStyle/>
          <a:p>
            <a:r>
              <a:rPr lang="en-IN" sz="2800" dirty="0">
                <a:latin typeface="Times New Roman" pitchFamily="18" charset="0"/>
                <a:cs typeface="Times New Roman" pitchFamily="18" charset="0"/>
              </a:rPr>
              <a:t>A retailer’s innovativeness is related to the target market(s), product growth potential, fashion trends, the retailer’s image, competition, customer segments, responsiveness to consumers, investment costs, profitability, risk, constrained decision making, and declining goods and services. Three issues are of particular interest: How fast will a new good or service generate sales? What are the most sales to be achieved in a season or a year? Over what period will a good or service continue to sell? A useful tool is the product life cycle.</a:t>
            </a:r>
          </a:p>
          <a:p>
            <a:r>
              <a:rPr lang="en-IN" sz="2800" dirty="0">
                <a:latin typeface="Times New Roman" pitchFamily="18" charset="0"/>
                <a:cs typeface="Times New Roman" pitchFamily="18" charset="0"/>
              </a:rPr>
              <a:t>An assortment is the selection of merchandise a retailer carried. The retailer first chooses the quality of merchandise. The assortment is then determined. Width of assortment refers to the number of distinct product categories carried. Depth of assortment refers to the variety in any one category. As part of assortment planning, a retailer chooses its mix of brands. Manufacturer brands are produced and controlled by manufacturers. Private brands contain names designated by wholesalers or retailers. Generic brands feature generic names as brands and are a form of private brand</a:t>
            </a:r>
            <a:r>
              <a:rPr lang="en-IN" sz="2800" dirty="0" smtClean="0">
                <a:latin typeface="Times New Roman" pitchFamily="18" charset="0"/>
                <a:cs typeface="Times New Roman" pitchFamily="18" charset="0"/>
              </a:rPr>
              <a:t>.</a:t>
            </a:r>
            <a:endParaRPr lang="en-IN" dirty="0"/>
          </a:p>
        </p:txBody>
      </p:sp>
    </p:spTree>
    <p:extLst>
      <p:ext uri="{BB962C8B-B14F-4D97-AF65-F5344CB8AC3E}">
        <p14:creationId xmlns:p14="http://schemas.microsoft.com/office/powerpoint/2010/main" val="40472407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476672"/>
            <a:ext cx="8229600" cy="5400600"/>
          </a:xfrm>
        </p:spPr>
        <p:txBody>
          <a:bodyPr>
            <a:normAutofit/>
          </a:bodyPr>
          <a:lstStyle/>
          <a:p>
            <a:pPr marL="109728" lvl="0" indent="0">
              <a:buNone/>
            </a:pPr>
            <a:r>
              <a:rPr lang="en-IN" sz="2200" b="1" i="1" dirty="0" smtClean="0">
                <a:latin typeface="Times New Roman" pitchFamily="18" charset="0"/>
                <a:cs typeface="Times New Roman" pitchFamily="18" charset="0"/>
              </a:rPr>
              <a:t>4. To </a:t>
            </a:r>
            <a:r>
              <a:rPr lang="en-IN" sz="2200" b="1" i="1" dirty="0">
                <a:latin typeface="Times New Roman" pitchFamily="18" charset="0"/>
                <a:cs typeface="Times New Roman" pitchFamily="18" charset="0"/>
              </a:rPr>
              <a:t>discuss category management and merchandising software</a:t>
            </a:r>
            <a:r>
              <a:rPr lang="en-IN" sz="2200" dirty="0">
                <a:latin typeface="Times New Roman" pitchFamily="18" charset="0"/>
                <a:cs typeface="Times New Roman" pitchFamily="18" charset="0"/>
              </a:rPr>
              <a:t>  Category management is a technique for managing a retail business that focuses on product category results rather than the performance of individual brands. It arranges product groups into strategic business units to better address consumer needs and meet financial goals. Category management helps retail personnel make the merchandising decisions that maximize the total return on the assets. There is now plentiful PC- and Web-based merchandising software available for retailers, in just about every aspect of merchandise planning.</a:t>
            </a:r>
          </a:p>
          <a:p>
            <a:pPr marL="109728" indent="0">
              <a:buNone/>
            </a:pPr>
            <a:endParaRPr lang="en-IN" sz="2200" dirty="0">
              <a:latin typeface="Times New Roman" pitchFamily="18" charset="0"/>
              <a:cs typeface="Times New Roman" pitchFamily="18" charset="0"/>
            </a:endParaRPr>
          </a:p>
        </p:txBody>
      </p:sp>
    </p:spTree>
    <p:extLst>
      <p:ext uri="{BB962C8B-B14F-4D97-AF65-F5344CB8AC3E}">
        <p14:creationId xmlns:p14="http://schemas.microsoft.com/office/powerpoint/2010/main" val="2902270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40768"/>
            <a:ext cx="8229600" cy="4752528"/>
          </a:xfrm>
        </p:spPr>
        <p:txBody>
          <a:bodyPr>
            <a:noAutofit/>
          </a:bodyPr>
          <a:lstStyle/>
          <a:p>
            <a:pPr fontAlgn="base"/>
            <a:r>
              <a:rPr lang="en-IN" sz="2200" b="1" dirty="0">
                <a:latin typeface="Times New Roman" pitchFamily="18" charset="0"/>
                <a:cs typeface="Times New Roman" pitchFamily="18" charset="0"/>
              </a:rPr>
              <a:t>Retail Merchandising</a:t>
            </a:r>
          </a:p>
          <a:p>
            <a:pPr marL="109728" indent="0" fontAlgn="base">
              <a:buNone/>
            </a:pPr>
            <a:r>
              <a:rPr lang="en-IN" sz="2000" b="1" dirty="0">
                <a:latin typeface="Times New Roman" pitchFamily="18" charset="0"/>
                <a:cs typeface="Times New Roman" pitchFamily="18" charset="0"/>
              </a:rPr>
              <a:t> </a:t>
            </a:r>
            <a:r>
              <a:rPr lang="en-IN" sz="2000" dirty="0" smtClean="0">
                <a:latin typeface="Times New Roman" pitchFamily="18" charset="0"/>
                <a:cs typeface="Times New Roman" pitchFamily="18" charset="0"/>
              </a:rPr>
              <a:t>In </a:t>
            </a:r>
            <a:r>
              <a:rPr lang="en-IN" sz="2000" dirty="0">
                <a:latin typeface="Times New Roman" pitchFamily="18" charset="0"/>
                <a:cs typeface="Times New Roman" pitchFamily="18" charset="0"/>
              </a:rPr>
              <a:t>the retail sector, </a:t>
            </a:r>
            <a:r>
              <a:rPr lang="en-IN" sz="2000" i="1" dirty="0">
                <a:latin typeface="Times New Roman" pitchFamily="18" charset="0"/>
                <a:cs typeface="Times New Roman" pitchFamily="18" charset="0"/>
              </a:rPr>
              <a:t>merchandise</a:t>
            </a:r>
            <a:r>
              <a:rPr lang="en-IN" sz="2000" dirty="0">
                <a:latin typeface="Times New Roman" pitchFamily="18" charset="0"/>
                <a:cs typeface="Times New Roman" pitchFamily="18" charset="0"/>
              </a:rPr>
              <a:t> is a classification professionals use to categorize the industry by the types of goods and services offered (e.g., automotive parts, shoes, </a:t>
            </a:r>
            <a:r>
              <a:rPr lang="en-IN" sz="2000" dirty="0" smtClean="0">
                <a:latin typeface="Times New Roman" pitchFamily="18" charset="0"/>
                <a:cs typeface="Times New Roman" pitchFamily="18" charset="0"/>
              </a:rPr>
              <a:t>jewellery, </a:t>
            </a:r>
            <a:r>
              <a:rPr lang="en-IN" sz="2000" dirty="0">
                <a:latin typeface="Times New Roman" pitchFamily="18" charset="0"/>
                <a:cs typeface="Times New Roman" pitchFamily="18" charset="0"/>
              </a:rPr>
              <a:t>etc.). </a:t>
            </a:r>
            <a:r>
              <a:rPr lang="en-IN" sz="2000" i="1" dirty="0">
                <a:latin typeface="Times New Roman" pitchFamily="18" charset="0"/>
                <a:cs typeface="Times New Roman" pitchFamily="18" charset="0"/>
              </a:rPr>
              <a:t>Merchandising</a:t>
            </a:r>
            <a:r>
              <a:rPr lang="en-IN" sz="2000" dirty="0">
                <a:latin typeface="Times New Roman" pitchFamily="18" charset="0"/>
                <a:cs typeface="Times New Roman" pitchFamily="18" charset="0"/>
              </a:rPr>
              <a:t> is both an activity and a strategy that contributes to the sale of goods and services by stimulating interest or otherwise enticing customers to make a purchase (examples include promotional deals and discounting methods).</a:t>
            </a:r>
          </a:p>
          <a:p>
            <a:pPr fontAlgn="base"/>
            <a:r>
              <a:rPr lang="en-IN" sz="2000" dirty="0">
                <a:latin typeface="Times New Roman" pitchFamily="18" charset="0"/>
                <a:cs typeface="Times New Roman" pitchFamily="18" charset="0"/>
              </a:rPr>
              <a:t>Retail merchandising includes activities and strategies such as in-store design, the selection of specific merchandise to match a target market, and the physical and digital marketing of merchandise to customers. As a form of marketing, promotional merchandising includes programs such as attractive promotional displays featuring recognizable adult celebrities or licensing agreements between retailers and entertainment companies that utilize identifiable animated children’s movie characters. </a:t>
            </a:r>
          </a:p>
          <a:p>
            <a:pPr marL="109728" indent="0">
              <a:buNone/>
            </a:pPr>
            <a:endParaRPr lang="en-IN" sz="2000"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pPr algn="ctr"/>
            <a:r>
              <a:rPr lang="en-IN" sz="4000" dirty="0">
                <a:latin typeface="Times New Roman" pitchFamily="18" charset="0"/>
                <a:cs typeface="Times New Roman" pitchFamily="18" charset="0"/>
              </a:rPr>
              <a:t>Merchandising </a:t>
            </a:r>
            <a:r>
              <a:rPr lang="en-IN" sz="4000" dirty="0" smtClean="0">
                <a:latin typeface="Times New Roman" pitchFamily="18" charset="0"/>
                <a:cs typeface="Times New Roman" pitchFamily="18" charset="0"/>
              </a:rPr>
              <a:t>Strategy</a:t>
            </a:r>
            <a:endParaRPr lang="en-IN" sz="4000" dirty="0">
              <a:latin typeface="Times New Roman" pitchFamily="18" charset="0"/>
              <a:cs typeface="Times New Roman" pitchFamily="18" charset="0"/>
            </a:endParaRPr>
          </a:p>
        </p:txBody>
      </p:sp>
    </p:spTree>
    <p:extLst>
      <p:ext uri="{BB962C8B-B14F-4D97-AF65-F5344CB8AC3E}">
        <p14:creationId xmlns:p14="http://schemas.microsoft.com/office/powerpoint/2010/main" val="25575641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404664"/>
            <a:ext cx="8229600" cy="5400600"/>
          </a:xfrm>
        </p:spPr>
        <p:txBody>
          <a:bodyPr>
            <a:normAutofit/>
          </a:bodyPr>
          <a:lstStyle/>
          <a:p>
            <a:r>
              <a:rPr lang="en-IN" sz="2200" dirty="0">
                <a:latin typeface="Times New Roman" pitchFamily="18" charset="0"/>
                <a:cs typeface="Times New Roman" pitchFamily="18" charset="0"/>
              </a:rPr>
              <a:t>The goal of retail merchandising activity is to support a retail strategy that generates revenue for the retailer and value for the customer. The selection of retail merchandise and the type of goods and services a retailer decides to stock are key retail strategies. According to author Michael Levy in </a:t>
            </a:r>
            <a:r>
              <a:rPr lang="en-IN" sz="2200" i="1" dirty="0">
                <a:latin typeface="Times New Roman" pitchFamily="18" charset="0"/>
                <a:cs typeface="Times New Roman" pitchFamily="18" charset="0"/>
                <a:hlinkClick r:id="rId2"/>
              </a:rPr>
              <a:t>Retailing Management</a:t>
            </a:r>
            <a:r>
              <a:rPr lang="en-IN" sz="2200" dirty="0">
                <a:latin typeface="Times New Roman" pitchFamily="18" charset="0"/>
                <a:cs typeface="Times New Roman" pitchFamily="18" charset="0"/>
              </a:rPr>
              <a:t>, the decision to carry particular merchandise is tactical rather than strategic. Merchandise management, along with store management principles, are the "tactical decisions" that Levy believes help implement retail strategy. For example, </a:t>
            </a:r>
            <a:r>
              <a:rPr lang="en-IN" sz="2200" dirty="0" err="1">
                <a:latin typeface="Times New Roman" pitchFamily="18" charset="0"/>
                <a:cs typeface="Times New Roman" pitchFamily="18" charset="0"/>
                <a:hlinkClick r:id="rId3"/>
              </a:rPr>
              <a:t>Lululemon</a:t>
            </a:r>
            <a:r>
              <a:rPr lang="en-IN" sz="2200" dirty="0">
                <a:latin typeface="Times New Roman" pitchFamily="18" charset="0"/>
                <a:cs typeface="Times New Roman" pitchFamily="18" charset="0"/>
              </a:rPr>
              <a:t> uses attractive packaging to market its apparel. </a:t>
            </a:r>
            <a:r>
              <a:rPr lang="en-IN" sz="2200" dirty="0" err="1">
                <a:latin typeface="Times New Roman" pitchFamily="18" charset="0"/>
                <a:cs typeface="Times New Roman" pitchFamily="18" charset="0"/>
              </a:rPr>
              <a:t>Lululemon</a:t>
            </a:r>
            <a:r>
              <a:rPr lang="en-IN" sz="2200" dirty="0">
                <a:latin typeface="Times New Roman" pitchFamily="18" charset="0"/>
                <a:cs typeface="Times New Roman" pitchFamily="18" charset="0"/>
              </a:rPr>
              <a:t> provides customers with reusable bags in a variety of sizes and styles. The bags leave the retail store and serve as a type of moving merchandising strategy for brand awareness. The packaging is so effective and recognizable among the brand’s loyalists that </a:t>
            </a:r>
            <a:r>
              <a:rPr lang="en-IN" sz="2200" dirty="0">
                <a:latin typeface="Times New Roman" pitchFamily="18" charset="0"/>
                <a:cs typeface="Times New Roman" pitchFamily="18" charset="0"/>
                <a:hlinkClick r:id="rId4"/>
              </a:rPr>
              <a:t>there is a resale market on </a:t>
            </a:r>
            <a:r>
              <a:rPr lang="en-IN" sz="2200" dirty="0" err="1">
                <a:latin typeface="Times New Roman" pitchFamily="18" charset="0"/>
                <a:cs typeface="Times New Roman" pitchFamily="18" charset="0"/>
                <a:hlinkClick r:id="rId4"/>
              </a:rPr>
              <a:t>ebay</a:t>
            </a:r>
            <a:r>
              <a:rPr lang="en-IN" sz="2200" dirty="0">
                <a:latin typeface="Times New Roman" pitchFamily="18" charset="0"/>
                <a:cs typeface="Times New Roman" pitchFamily="18" charset="0"/>
              </a:rPr>
              <a:t> for the bags.</a:t>
            </a:r>
          </a:p>
        </p:txBody>
      </p:sp>
    </p:spTree>
    <p:extLst>
      <p:ext uri="{BB962C8B-B14F-4D97-AF65-F5344CB8AC3E}">
        <p14:creationId xmlns:p14="http://schemas.microsoft.com/office/powerpoint/2010/main" val="26827856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620688"/>
            <a:ext cx="8229600" cy="5184576"/>
          </a:xfrm>
        </p:spPr>
        <p:txBody>
          <a:bodyPr>
            <a:normAutofit/>
          </a:bodyPr>
          <a:lstStyle/>
          <a:p>
            <a:pPr marL="109728" indent="0" algn="ctr">
              <a:buNone/>
            </a:pPr>
            <a:r>
              <a:rPr lang="en-IN" sz="4000" b="1" dirty="0" smtClean="0">
                <a:latin typeface="Times New Roman" pitchFamily="18" charset="0"/>
                <a:cs typeface="Times New Roman" pitchFamily="18" charset="0"/>
              </a:rPr>
              <a:t>Merchandising Strategy</a:t>
            </a:r>
            <a:endParaRPr lang="en-IN" sz="4000" dirty="0" smtClean="0">
              <a:latin typeface="Times New Roman" pitchFamily="18" charset="0"/>
              <a:cs typeface="Times New Roman" pitchFamily="18" charset="0"/>
            </a:endParaRPr>
          </a:p>
          <a:p>
            <a:pPr marL="109728" indent="0" algn="ctr">
              <a:buNone/>
            </a:pPr>
            <a:endParaRPr lang="en-IN" sz="4000" dirty="0" smtClean="0">
              <a:latin typeface="Times New Roman" pitchFamily="18" charset="0"/>
              <a:cs typeface="Times New Roman" pitchFamily="18" charset="0"/>
            </a:endParaRPr>
          </a:p>
          <a:p>
            <a:pPr marL="109728" indent="0">
              <a:buNone/>
            </a:pPr>
            <a:r>
              <a:rPr lang="en-IN" sz="2200" dirty="0" smtClean="0">
                <a:latin typeface="Times New Roman" pitchFamily="18" charset="0"/>
                <a:cs typeface="Times New Roman" pitchFamily="18" charset="0"/>
              </a:rPr>
              <a:t>Merchandising </a:t>
            </a:r>
            <a:r>
              <a:rPr lang="en-IN" sz="2200" dirty="0">
                <a:latin typeface="Times New Roman" pitchFamily="18" charset="0"/>
                <a:cs typeface="Times New Roman" pitchFamily="18" charset="0"/>
              </a:rPr>
              <a:t>strategy involves the tactics (or business processes) that contribute to the sale of goods and services to the customer for profit. Tactics within the overall retail strategy include the variety of merchandise available for sale in store or online and how the retailer advertises and displays that merchandise to stimulate interest and create a customer experience. A sound retail strategy involves developing a desirable retail merchandise mix of products that add unique customer value. </a:t>
            </a:r>
          </a:p>
          <a:p>
            <a:endParaRPr lang="en-IN" dirty="0"/>
          </a:p>
        </p:txBody>
      </p:sp>
    </p:spTree>
    <p:extLst>
      <p:ext uri="{BB962C8B-B14F-4D97-AF65-F5344CB8AC3E}">
        <p14:creationId xmlns:p14="http://schemas.microsoft.com/office/powerpoint/2010/main" val="17122478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27584" y="836712"/>
            <a:ext cx="7632847" cy="5184575"/>
          </a:xfrm>
        </p:spPr>
      </p:pic>
    </p:spTree>
    <p:extLst>
      <p:ext uri="{BB962C8B-B14F-4D97-AF65-F5344CB8AC3E}">
        <p14:creationId xmlns:p14="http://schemas.microsoft.com/office/powerpoint/2010/main" val="227398026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979712" y="2060848"/>
            <a:ext cx="5400600" cy="2562619"/>
          </a:xfrm>
        </p:spPr>
      </p:pic>
    </p:spTree>
    <p:extLst>
      <p:ext uri="{BB962C8B-B14F-4D97-AF65-F5344CB8AC3E}">
        <p14:creationId xmlns:p14="http://schemas.microsoft.com/office/powerpoint/2010/main" val="29024320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08720"/>
            <a:ext cx="8229600" cy="5328592"/>
          </a:xfrm>
        </p:spPr>
        <p:txBody>
          <a:bodyPr>
            <a:noAutofit/>
          </a:bodyPr>
          <a:lstStyle/>
          <a:p>
            <a:pPr marL="109728" indent="0">
              <a:buNone/>
            </a:pPr>
            <a:r>
              <a:rPr lang="en-IN" sz="2200" b="1" dirty="0">
                <a:latin typeface="Times New Roman" pitchFamily="18" charset="0"/>
                <a:cs typeface="Times New Roman" pitchFamily="18" charset="0"/>
              </a:rPr>
              <a:t>1. Set the right expectations. </a:t>
            </a:r>
          </a:p>
          <a:p>
            <a:r>
              <a:rPr lang="en-IN" sz="2100" dirty="0">
                <a:latin typeface="Times New Roman" pitchFamily="18" charset="0"/>
                <a:cs typeface="Times New Roman" pitchFamily="18" charset="0"/>
              </a:rPr>
              <a:t>It’s important to remember that </a:t>
            </a:r>
            <a:r>
              <a:rPr lang="en-IN" sz="2100" dirty="0">
                <a:latin typeface="Times New Roman" pitchFamily="18" charset="0"/>
                <a:cs typeface="Times New Roman" pitchFamily="18" charset="0"/>
                <a:hlinkClick r:id="rId2" tooltip="The One Trait You Need to Win at Marketing"/>
              </a:rPr>
              <a:t>marketing is not a quick fix</a:t>
            </a:r>
            <a:r>
              <a:rPr lang="en-IN" sz="2100" dirty="0">
                <a:latin typeface="Times New Roman" pitchFamily="18" charset="0"/>
                <a:cs typeface="Times New Roman" pitchFamily="18" charset="0"/>
              </a:rPr>
              <a:t>. If you want your marketing efforts to be successful, it’s important to remember that this is a marathon, not a sprint.</a:t>
            </a:r>
          </a:p>
          <a:p>
            <a:r>
              <a:rPr lang="en-IN" sz="2100" dirty="0">
                <a:latin typeface="Times New Roman" pitchFamily="18" charset="0"/>
                <a:cs typeface="Times New Roman" pitchFamily="18" charset="0"/>
              </a:rPr>
              <a:t>We often tell companies that it </a:t>
            </a:r>
            <a:r>
              <a:rPr lang="en-IN" sz="2100" dirty="0">
                <a:latin typeface="Times New Roman" pitchFamily="18" charset="0"/>
                <a:cs typeface="Times New Roman" pitchFamily="18" charset="0"/>
                <a:hlinkClick r:id="rId3"/>
              </a:rPr>
              <a:t>takes 6-12 months before you start to see the return on your marketing efforts</a:t>
            </a:r>
            <a:r>
              <a:rPr lang="en-IN" sz="2100" dirty="0">
                <a:latin typeface="Times New Roman" pitchFamily="18" charset="0"/>
                <a:cs typeface="Times New Roman" pitchFamily="18" charset="0"/>
              </a:rPr>
              <a:t>.</a:t>
            </a:r>
          </a:p>
          <a:p>
            <a:r>
              <a:rPr lang="en-IN" sz="2100" dirty="0">
                <a:latin typeface="Times New Roman" pitchFamily="18" charset="0"/>
                <a:cs typeface="Times New Roman" pitchFamily="18" charset="0"/>
              </a:rPr>
              <a:t>Think of it like rolling a snowball down a hill. The snowball is small at first and it takes a lot of work to get it started. But, once you get going, the momentum builds and it gets a lot easier for it to grow.</a:t>
            </a:r>
          </a:p>
          <a:p>
            <a:r>
              <a:rPr lang="en-IN" sz="2100" dirty="0">
                <a:latin typeface="Times New Roman" pitchFamily="18" charset="0"/>
                <a:cs typeface="Times New Roman" pitchFamily="18" charset="0"/>
              </a:rPr>
              <a:t>Marketing works much the same way. It will take some time and effort to build the right foundation for your efforts. Once you do, you’ll start to see the momentum you’re looking for in your business.</a:t>
            </a:r>
            <a:r>
              <a:rPr lang="en-IN" sz="2100" b="1" dirty="0">
                <a:latin typeface="Times New Roman" pitchFamily="18" charset="0"/>
                <a:cs typeface="Times New Roman" pitchFamily="18" charset="0"/>
              </a:rPr>
              <a:t> </a:t>
            </a:r>
            <a:endParaRPr lang="en-IN" sz="2100" dirty="0">
              <a:latin typeface="Times New Roman" pitchFamily="18" charset="0"/>
              <a:cs typeface="Times New Roman" pitchFamily="18" charset="0"/>
            </a:endParaRPr>
          </a:p>
          <a:p>
            <a:r>
              <a:rPr lang="en-IN" sz="2100" dirty="0">
                <a:latin typeface="Times New Roman" pitchFamily="18" charset="0"/>
                <a:cs typeface="Times New Roman" pitchFamily="18" charset="0"/>
              </a:rPr>
              <a:t>Because marketing success takes time, it’s important to make sure your company leadership and team understands that. Setting those expectations up front will help everyone understand</a:t>
            </a:r>
          </a:p>
          <a:p>
            <a:endParaRPr lang="en-IN" sz="2100" dirty="0">
              <a:latin typeface="Times New Roman" pitchFamily="18" charset="0"/>
              <a:cs typeface="Times New Roman" pitchFamily="18" charset="0"/>
            </a:endParaRPr>
          </a:p>
        </p:txBody>
      </p:sp>
      <p:sp>
        <p:nvSpPr>
          <p:cNvPr id="3" name="Title 2"/>
          <p:cNvSpPr>
            <a:spLocks noGrp="1"/>
          </p:cNvSpPr>
          <p:nvPr>
            <p:ph type="title"/>
          </p:nvPr>
        </p:nvSpPr>
        <p:spPr>
          <a:xfrm>
            <a:off x="457200" y="274638"/>
            <a:ext cx="8229600" cy="850106"/>
          </a:xfrm>
        </p:spPr>
        <p:txBody>
          <a:bodyPr>
            <a:normAutofit fontScale="90000"/>
          </a:bodyPr>
          <a:lstStyle/>
          <a:p>
            <a:pPr algn="ctr"/>
            <a:r>
              <a:rPr lang="en-IN" sz="4400" dirty="0">
                <a:latin typeface="Times New Roman" pitchFamily="18" charset="0"/>
                <a:cs typeface="Times New Roman" pitchFamily="18" charset="0"/>
              </a:rPr>
              <a:t>Implementing Retail Marketing Plan</a:t>
            </a:r>
            <a:br>
              <a:rPr lang="en-IN" sz="4400" dirty="0">
                <a:latin typeface="Times New Roman" pitchFamily="18" charset="0"/>
                <a:cs typeface="Times New Roman" pitchFamily="18" charset="0"/>
              </a:rPr>
            </a:br>
            <a:endParaRPr lang="en-IN" dirty="0"/>
          </a:p>
        </p:txBody>
      </p:sp>
    </p:spTree>
    <p:extLst>
      <p:ext uri="{BB962C8B-B14F-4D97-AF65-F5344CB8AC3E}">
        <p14:creationId xmlns:p14="http://schemas.microsoft.com/office/powerpoint/2010/main" val="41959048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404664"/>
            <a:ext cx="8229600" cy="5328592"/>
          </a:xfrm>
        </p:spPr>
        <p:txBody>
          <a:bodyPr>
            <a:normAutofit/>
          </a:bodyPr>
          <a:lstStyle/>
          <a:p>
            <a:pPr marL="109728" indent="0">
              <a:buNone/>
            </a:pPr>
            <a:r>
              <a:rPr lang="en-IN" sz="2200" b="1" dirty="0">
                <a:latin typeface="Times New Roman" pitchFamily="18" charset="0"/>
                <a:cs typeface="Times New Roman" pitchFamily="18" charset="0"/>
              </a:rPr>
              <a:t>2. Build the team and secure resources</a:t>
            </a:r>
            <a:r>
              <a:rPr lang="en-IN" sz="2200" b="1" dirty="0" smtClean="0">
                <a:latin typeface="Times New Roman" pitchFamily="18" charset="0"/>
                <a:cs typeface="Times New Roman" pitchFamily="18" charset="0"/>
              </a:rPr>
              <a:t>.</a:t>
            </a:r>
          </a:p>
          <a:p>
            <a:pPr marL="109728" indent="0">
              <a:buNone/>
            </a:pPr>
            <a:endParaRPr lang="en-IN" sz="2200" b="1" dirty="0">
              <a:latin typeface="Times New Roman" pitchFamily="18" charset="0"/>
              <a:cs typeface="Times New Roman" pitchFamily="18" charset="0"/>
            </a:endParaRPr>
          </a:p>
          <a:p>
            <a:r>
              <a:rPr lang="en-IN" sz="2100" dirty="0">
                <a:latin typeface="Times New Roman" pitchFamily="18" charset="0"/>
                <a:cs typeface="Times New Roman" pitchFamily="18" charset="0"/>
              </a:rPr>
              <a:t>Who will be on your marketing implementation team? It’s important to think through who you will need to help with this effort.</a:t>
            </a:r>
          </a:p>
          <a:p>
            <a:r>
              <a:rPr lang="en-IN" sz="2100" dirty="0">
                <a:latin typeface="Times New Roman" pitchFamily="18" charset="0"/>
                <a:cs typeface="Times New Roman" pitchFamily="18" charset="0"/>
              </a:rPr>
              <a:t>Sometimes, that will include employees at your company – such as members of your marketing department (if you have one), sales team or customer service department.</a:t>
            </a:r>
          </a:p>
          <a:p>
            <a:r>
              <a:rPr lang="en-IN" sz="2100" dirty="0">
                <a:latin typeface="Times New Roman" pitchFamily="18" charset="0"/>
                <a:cs typeface="Times New Roman" pitchFamily="18" charset="0"/>
              </a:rPr>
              <a:t>Other times, that means bringing in an </a:t>
            </a:r>
            <a:r>
              <a:rPr lang="en-IN" sz="2100" dirty="0">
                <a:latin typeface="Times New Roman" pitchFamily="18" charset="0"/>
                <a:cs typeface="Times New Roman" pitchFamily="18" charset="0"/>
                <a:hlinkClick r:id="rId2"/>
              </a:rPr>
              <a:t>outsourced marketing partner</a:t>
            </a:r>
            <a:r>
              <a:rPr lang="en-IN" sz="2100" dirty="0">
                <a:latin typeface="Times New Roman" pitchFamily="18" charset="0"/>
                <a:cs typeface="Times New Roman" pitchFamily="18" charset="0"/>
              </a:rPr>
              <a:t> or a number of vendors to help you.</a:t>
            </a:r>
            <a:r>
              <a:rPr lang="en-IN" sz="2100" b="1" dirty="0">
                <a:latin typeface="Times New Roman" pitchFamily="18" charset="0"/>
                <a:cs typeface="Times New Roman" pitchFamily="18" charset="0"/>
              </a:rPr>
              <a:t> </a:t>
            </a:r>
            <a:endParaRPr lang="en-IN" sz="2100" dirty="0">
              <a:latin typeface="Times New Roman" pitchFamily="18" charset="0"/>
              <a:cs typeface="Times New Roman" pitchFamily="18" charset="0"/>
            </a:endParaRPr>
          </a:p>
          <a:p>
            <a:r>
              <a:rPr lang="en-IN" sz="2100" dirty="0">
                <a:latin typeface="Times New Roman" pitchFamily="18" charset="0"/>
                <a:cs typeface="Times New Roman" pitchFamily="18" charset="0"/>
              </a:rPr>
              <a:t>Either way, make sure you know who needs to be on your team to implement the effort.</a:t>
            </a:r>
          </a:p>
          <a:p>
            <a:r>
              <a:rPr lang="en-IN" sz="2100" dirty="0">
                <a:latin typeface="Times New Roman" pitchFamily="18" charset="0"/>
                <a:cs typeface="Times New Roman" pitchFamily="18" charset="0"/>
              </a:rPr>
              <a:t>Also, look at what other resources you need. Are there tools, materials or education that you need to get started? If so, make sure you get those resources in place too.</a:t>
            </a:r>
          </a:p>
          <a:p>
            <a:endParaRPr lang="en-IN" dirty="0"/>
          </a:p>
        </p:txBody>
      </p:sp>
    </p:spTree>
    <p:extLst>
      <p:ext uri="{BB962C8B-B14F-4D97-AF65-F5344CB8AC3E}">
        <p14:creationId xmlns:p14="http://schemas.microsoft.com/office/powerpoint/2010/main" val="41822966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476672"/>
            <a:ext cx="8229600" cy="5544616"/>
          </a:xfrm>
        </p:spPr>
        <p:txBody>
          <a:bodyPr>
            <a:normAutofit/>
          </a:bodyPr>
          <a:lstStyle/>
          <a:p>
            <a:pPr marL="109728" indent="0">
              <a:buNone/>
            </a:pPr>
            <a:r>
              <a:rPr lang="en-IN" sz="2200" b="1" dirty="0">
                <a:latin typeface="Times New Roman" pitchFamily="18" charset="0"/>
                <a:cs typeface="Times New Roman" pitchFamily="18" charset="0"/>
              </a:rPr>
              <a:t>3. Communicate the plan.</a:t>
            </a:r>
          </a:p>
          <a:p>
            <a:r>
              <a:rPr lang="en-IN" sz="2100" dirty="0">
                <a:latin typeface="Times New Roman" pitchFamily="18" charset="0"/>
                <a:cs typeface="Times New Roman" pitchFamily="18" charset="0"/>
              </a:rPr>
              <a:t>Once you have built your marketing team, be sure to communicate the marketing strategy to this group and help them understand the goals. Make sure each member of your marketing team understands the role they plan in the implementation effort and how they will contribute to your success.</a:t>
            </a:r>
          </a:p>
          <a:p>
            <a:r>
              <a:rPr lang="en-IN" sz="2100" dirty="0">
                <a:latin typeface="Times New Roman" pitchFamily="18" charset="0"/>
                <a:cs typeface="Times New Roman" pitchFamily="18" charset="0"/>
              </a:rPr>
              <a:t>In addition to communicating the plan to your core team, you should also give the rest of your company an overview of your efforts. This will help create excitement about your efforts and make your entire organization feel they are part of what is happening</a:t>
            </a:r>
            <a:r>
              <a:rPr lang="en-IN" sz="2100" dirty="0" smtClean="0">
                <a:latin typeface="Times New Roman" pitchFamily="18" charset="0"/>
                <a:cs typeface="Times New Roman" pitchFamily="18" charset="0"/>
              </a:rPr>
              <a:t>.</a:t>
            </a:r>
          </a:p>
          <a:p>
            <a:pPr marL="109728" indent="0">
              <a:buNone/>
            </a:pPr>
            <a:endParaRPr lang="en-IN" sz="2100" dirty="0" smtClean="0">
              <a:latin typeface="Times New Roman" pitchFamily="18" charset="0"/>
              <a:cs typeface="Times New Roman" pitchFamily="18" charset="0"/>
            </a:endParaRPr>
          </a:p>
          <a:p>
            <a:pPr marL="109728" indent="0">
              <a:buNone/>
            </a:pPr>
            <a:r>
              <a:rPr lang="en-IN" sz="2200" b="1" dirty="0" smtClean="0">
                <a:latin typeface="Times New Roman" pitchFamily="18" charset="0"/>
                <a:cs typeface="Times New Roman" pitchFamily="18" charset="0"/>
              </a:rPr>
              <a:t>4. Build out timeline and tasks. </a:t>
            </a:r>
          </a:p>
          <a:p>
            <a:r>
              <a:rPr lang="en-IN" sz="2100" dirty="0" smtClean="0">
                <a:latin typeface="Times New Roman" pitchFamily="18" charset="0"/>
                <a:cs typeface="Times New Roman" pitchFamily="18" charset="0"/>
              </a:rPr>
              <a:t>If your marketing strategy didn’t include a detailed project timeline, now is the time to build one. It makes sense to take each project and break it up into smaller tasks and deadlines to make the effort manageable for your team.</a:t>
            </a:r>
          </a:p>
          <a:p>
            <a:pPr marL="109728" indent="0">
              <a:buNone/>
            </a:pPr>
            <a:endParaRPr lang="en-IN" sz="2100" dirty="0">
              <a:latin typeface="Times New Roman" pitchFamily="18" charset="0"/>
              <a:cs typeface="Times New Roman" pitchFamily="18" charset="0"/>
            </a:endParaRPr>
          </a:p>
        </p:txBody>
      </p:sp>
    </p:spTree>
    <p:extLst>
      <p:ext uri="{BB962C8B-B14F-4D97-AF65-F5344CB8AC3E}">
        <p14:creationId xmlns:p14="http://schemas.microsoft.com/office/powerpoint/2010/main" val="4826721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764704"/>
            <a:ext cx="8229600" cy="4968552"/>
          </a:xfrm>
        </p:spPr>
        <p:txBody>
          <a:bodyPr>
            <a:normAutofit/>
          </a:bodyPr>
          <a:lstStyle/>
          <a:p>
            <a:r>
              <a:rPr lang="en-IN" sz="2100" dirty="0">
                <a:latin typeface="Times New Roman" pitchFamily="18" charset="0"/>
                <a:cs typeface="Times New Roman" pitchFamily="18" charset="0"/>
              </a:rPr>
              <a:t>Also, it helps to work backwards from when you want to launch an effort. So, for instance, if you want to launch a new website in May, work backward to see what needs to happen to deliver on that.</a:t>
            </a:r>
          </a:p>
          <a:p>
            <a:r>
              <a:rPr lang="en-IN" sz="2100" dirty="0">
                <a:latin typeface="Times New Roman" pitchFamily="18" charset="0"/>
                <a:cs typeface="Times New Roman" pitchFamily="18" charset="0"/>
              </a:rPr>
              <a:t>When you’re setting this up, it can be helpful to use project management software. This will allow you to easily assign tasks and deadlines to team members, while also keeping everyone on the same page.</a:t>
            </a:r>
          </a:p>
          <a:p>
            <a:r>
              <a:rPr lang="en-IN" sz="2100" dirty="0">
                <a:latin typeface="Times New Roman" pitchFamily="18" charset="0"/>
                <a:cs typeface="Times New Roman" pitchFamily="18" charset="0"/>
              </a:rPr>
              <a:t>Our team uses </a:t>
            </a:r>
            <a:r>
              <a:rPr lang="en-IN" sz="2100" u="sng" dirty="0">
                <a:latin typeface="Times New Roman" pitchFamily="18" charset="0"/>
                <a:cs typeface="Times New Roman" pitchFamily="18" charset="0"/>
                <a:hlinkClick r:id="rId2"/>
              </a:rPr>
              <a:t>Asana</a:t>
            </a:r>
            <a:r>
              <a:rPr lang="en-IN" sz="2100" dirty="0">
                <a:latin typeface="Times New Roman" pitchFamily="18" charset="0"/>
                <a:cs typeface="Times New Roman" pitchFamily="18" charset="0"/>
              </a:rPr>
              <a:t> and we LOVE it! It’s fantastic free tool that cuts down on email and makes it easy for us to stay on top of our projects. However, there are plenty of other options out there, such as </a:t>
            </a:r>
            <a:r>
              <a:rPr lang="en-IN" sz="2100" u="sng" dirty="0">
                <a:latin typeface="Times New Roman" pitchFamily="18" charset="0"/>
                <a:cs typeface="Times New Roman" pitchFamily="18" charset="0"/>
                <a:hlinkClick r:id="rId3"/>
              </a:rPr>
              <a:t>Basecamp</a:t>
            </a:r>
            <a:r>
              <a:rPr lang="en-IN" sz="2100" dirty="0">
                <a:latin typeface="Times New Roman" pitchFamily="18" charset="0"/>
                <a:cs typeface="Times New Roman" pitchFamily="18" charset="0"/>
              </a:rPr>
              <a:t> and </a:t>
            </a:r>
            <a:r>
              <a:rPr lang="en-IN" sz="2100" u="sng" dirty="0" err="1">
                <a:latin typeface="Times New Roman" pitchFamily="18" charset="0"/>
                <a:cs typeface="Times New Roman" pitchFamily="18" charset="0"/>
                <a:hlinkClick r:id="rId4"/>
              </a:rPr>
              <a:t>Trello</a:t>
            </a:r>
            <a:endParaRPr lang="en-IN" sz="2100" dirty="0">
              <a:latin typeface="Times New Roman" pitchFamily="18" charset="0"/>
              <a:cs typeface="Times New Roman" pitchFamily="18" charset="0"/>
            </a:endParaRPr>
          </a:p>
        </p:txBody>
      </p:sp>
    </p:spTree>
    <p:extLst>
      <p:ext uri="{BB962C8B-B14F-4D97-AF65-F5344CB8AC3E}">
        <p14:creationId xmlns:p14="http://schemas.microsoft.com/office/powerpoint/2010/main" val="1947489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332656"/>
            <a:ext cx="8352928" cy="5760640"/>
          </a:xfrm>
        </p:spPr>
        <p:txBody>
          <a:bodyPr>
            <a:normAutofit/>
          </a:bodyPr>
          <a:lstStyle/>
          <a:p>
            <a:pPr marL="109728" indent="0">
              <a:buNone/>
            </a:pPr>
            <a:r>
              <a:rPr lang="en-IN" sz="2200" b="1" dirty="0">
                <a:latin typeface="Times New Roman" pitchFamily="18" charset="0"/>
                <a:cs typeface="Times New Roman" pitchFamily="18" charset="0"/>
              </a:rPr>
              <a:t>5. Set up a dashboard for tracking success.</a:t>
            </a:r>
          </a:p>
          <a:p>
            <a:r>
              <a:rPr lang="en-IN" sz="2100" dirty="0">
                <a:latin typeface="Times New Roman" pitchFamily="18" charset="0"/>
                <a:cs typeface="Times New Roman" pitchFamily="18" charset="0"/>
              </a:rPr>
              <a:t>You can’t manage what you don’t measure. That’s why it’s important to set up the proper tracking tools to measure your efforts</a:t>
            </a:r>
            <a:r>
              <a:rPr lang="en-IN" sz="2100" dirty="0" smtClean="0">
                <a:latin typeface="Times New Roman" pitchFamily="18" charset="0"/>
                <a:cs typeface="Times New Roman" pitchFamily="18" charset="0"/>
              </a:rPr>
              <a:t>.</a:t>
            </a:r>
          </a:p>
          <a:p>
            <a:r>
              <a:rPr lang="en-IN" sz="2100" dirty="0">
                <a:latin typeface="Times New Roman" pitchFamily="18" charset="0"/>
                <a:cs typeface="Times New Roman" pitchFamily="18" charset="0"/>
              </a:rPr>
              <a:t>Your measurement dashboard should be a template that you can easily update with key metrics throughout your campaigns.</a:t>
            </a:r>
          </a:p>
          <a:p>
            <a:r>
              <a:rPr lang="en-IN" sz="2100" dirty="0">
                <a:latin typeface="Times New Roman" pitchFamily="18" charset="0"/>
                <a:cs typeface="Times New Roman" pitchFamily="18" charset="0"/>
              </a:rPr>
              <a:t>What gets measured will be different for every company based on your goals and marketing strategy. However, make sure to </a:t>
            </a:r>
            <a:r>
              <a:rPr lang="en-IN" sz="2100" u="sng" dirty="0">
                <a:latin typeface="Times New Roman" pitchFamily="18" charset="0"/>
                <a:cs typeface="Times New Roman" pitchFamily="18" charset="0"/>
                <a:hlinkClick r:id="rId2" tooltip="Why You Must Tie Social Media Measurement to Business Goals"/>
              </a:rPr>
              <a:t>tie your metrics to the overall business objectives for your marketing efforts</a:t>
            </a:r>
            <a:r>
              <a:rPr lang="en-IN" sz="2100" dirty="0">
                <a:latin typeface="Times New Roman" pitchFamily="18" charset="0"/>
                <a:cs typeface="Times New Roman" pitchFamily="18" charset="0"/>
              </a:rPr>
              <a:t>.</a:t>
            </a:r>
          </a:p>
          <a:p>
            <a:r>
              <a:rPr lang="en-IN" sz="2100" dirty="0">
                <a:latin typeface="Times New Roman" pitchFamily="18" charset="0"/>
                <a:cs typeface="Times New Roman" pitchFamily="18" charset="0"/>
              </a:rPr>
              <a:t>So, for instance, if your company wants to increase revenue by 25% this year, make sure your efforts are tracking the number of leads and sales generated from your efforts.</a:t>
            </a:r>
          </a:p>
          <a:p>
            <a:r>
              <a:rPr lang="en-IN" sz="2100" dirty="0">
                <a:latin typeface="Times New Roman" pitchFamily="18" charset="0"/>
                <a:cs typeface="Times New Roman" pitchFamily="18" charset="0"/>
              </a:rPr>
              <a:t>You should also </a:t>
            </a:r>
            <a:r>
              <a:rPr lang="en-IN" sz="2100" u="sng" dirty="0">
                <a:latin typeface="Times New Roman" pitchFamily="18" charset="0"/>
                <a:cs typeface="Times New Roman" pitchFamily="18" charset="0"/>
                <a:hlinkClick r:id="rId3"/>
              </a:rPr>
              <a:t>track the key performance indicators (KPIs) for those metrics</a:t>
            </a:r>
            <a:r>
              <a:rPr lang="en-IN" sz="2100" dirty="0">
                <a:latin typeface="Times New Roman" pitchFamily="18" charset="0"/>
                <a:cs typeface="Times New Roman" pitchFamily="18" charset="0"/>
              </a:rPr>
              <a:t>, which are things that could impact those top line results. These KPIs could include things like email sign ups, eBook downloads, webinar participation, etc</a:t>
            </a:r>
            <a:r>
              <a:rPr lang="en-IN" sz="2100" dirty="0"/>
              <a:t>.</a:t>
            </a:r>
            <a:r>
              <a:rPr lang="en-IN" sz="2100" b="1" dirty="0"/>
              <a:t> </a:t>
            </a:r>
            <a:endParaRPr lang="en-IN" sz="2100" dirty="0"/>
          </a:p>
          <a:p>
            <a:endParaRPr lang="en-IN" sz="2100" dirty="0">
              <a:latin typeface="Times New Roman" pitchFamily="18" charset="0"/>
              <a:cs typeface="Times New Roman" pitchFamily="18" charset="0"/>
            </a:endParaRPr>
          </a:p>
          <a:p>
            <a:pPr marL="109728" indent="0">
              <a:buNone/>
            </a:pPr>
            <a:endParaRPr lang="en-IN" sz="2100" dirty="0">
              <a:latin typeface="Times New Roman" pitchFamily="18" charset="0"/>
              <a:cs typeface="Times New Roman" pitchFamily="18" charset="0"/>
            </a:endParaRPr>
          </a:p>
        </p:txBody>
      </p:sp>
    </p:spTree>
    <p:extLst>
      <p:ext uri="{BB962C8B-B14F-4D97-AF65-F5344CB8AC3E}">
        <p14:creationId xmlns:p14="http://schemas.microsoft.com/office/powerpoint/2010/main" val="32211605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404664"/>
            <a:ext cx="8229600" cy="5328592"/>
          </a:xfrm>
        </p:spPr>
        <p:txBody>
          <a:bodyPr>
            <a:normAutofit/>
          </a:bodyPr>
          <a:lstStyle/>
          <a:p>
            <a:pPr marL="109728" indent="0">
              <a:buNone/>
            </a:pPr>
            <a:r>
              <a:rPr lang="en-IN" sz="2200" b="1" dirty="0">
                <a:latin typeface="Times New Roman" pitchFamily="18" charset="0"/>
                <a:cs typeface="Times New Roman" pitchFamily="18" charset="0"/>
              </a:rPr>
              <a:t>6. Monitor and check-in regularly. </a:t>
            </a:r>
            <a:endParaRPr lang="en-IN" sz="2200" b="1" dirty="0" smtClean="0">
              <a:latin typeface="Times New Roman" pitchFamily="18" charset="0"/>
              <a:cs typeface="Times New Roman" pitchFamily="18" charset="0"/>
            </a:endParaRPr>
          </a:p>
          <a:p>
            <a:pPr marL="109728" indent="0">
              <a:buNone/>
            </a:pPr>
            <a:endParaRPr lang="en-IN" sz="2100" b="1" dirty="0">
              <a:latin typeface="Times New Roman" pitchFamily="18" charset="0"/>
              <a:cs typeface="Times New Roman" pitchFamily="18" charset="0"/>
            </a:endParaRPr>
          </a:p>
          <a:p>
            <a:r>
              <a:rPr lang="en-IN" sz="2100" dirty="0">
                <a:latin typeface="Times New Roman" pitchFamily="18" charset="0"/>
                <a:cs typeface="Times New Roman" pitchFamily="18" charset="0"/>
              </a:rPr>
              <a:t>Once you’ve built that measurement dashboard, it should be easy for you to plug in the necessary information along the way. Doing this will help you easily gauge the temperature of your marketing efforts.</a:t>
            </a:r>
          </a:p>
          <a:p>
            <a:r>
              <a:rPr lang="en-IN" sz="2100" dirty="0">
                <a:latin typeface="Times New Roman" pitchFamily="18" charset="0"/>
                <a:cs typeface="Times New Roman" pitchFamily="18" charset="0"/>
              </a:rPr>
              <a:t>At the very least, you should do a monthly check-in of your results so you can see what is working and what isn’t. For larger efforts, it makes sense to do this on a weekly basis.</a:t>
            </a:r>
          </a:p>
          <a:p>
            <a:r>
              <a:rPr lang="en-IN" sz="2100" dirty="0">
                <a:latin typeface="Times New Roman" pitchFamily="18" charset="0"/>
                <a:cs typeface="Times New Roman" pitchFamily="18" charset="0"/>
              </a:rPr>
              <a:t>As part of your regular monitoring effort, you should also meet with your team regularly to go over the progress. This helps everyone understand how things are going and what needs to be done to reach your goals</a:t>
            </a:r>
            <a:r>
              <a:rPr lang="en-IN" sz="2100" dirty="0" smtClean="0">
                <a:latin typeface="Times New Roman" pitchFamily="18" charset="0"/>
                <a:cs typeface="Times New Roman" pitchFamily="18" charset="0"/>
              </a:rPr>
              <a:t>.</a:t>
            </a:r>
            <a:endParaRPr lang="en-IN" sz="2100" dirty="0">
              <a:latin typeface="Times New Roman" pitchFamily="18" charset="0"/>
              <a:cs typeface="Times New Roman" pitchFamily="18" charset="0"/>
            </a:endParaRPr>
          </a:p>
        </p:txBody>
      </p:sp>
    </p:spTree>
    <p:extLst>
      <p:ext uri="{BB962C8B-B14F-4D97-AF65-F5344CB8AC3E}">
        <p14:creationId xmlns:p14="http://schemas.microsoft.com/office/powerpoint/2010/main" val="20806681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40768"/>
            <a:ext cx="8229600" cy="4666523"/>
          </a:xfrm>
        </p:spPr>
        <p:txBody>
          <a:bodyPr>
            <a:normAutofit fontScale="92500" lnSpcReduction="10000"/>
          </a:bodyPr>
          <a:lstStyle/>
          <a:p>
            <a:r>
              <a:rPr lang="en-IN" sz="2400" b="1" dirty="0">
                <a:latin typeface="Times New Roman" pitchFamily="18" charset="0"/>
                <a:cs typeface="Times New Roman" pitchFamily="18" charset="0"/>
              </a:rPr>
              <a:t>R</a:t>
            </a:r>
            <a:r>
              <a:rPr lang="en-IN" sz="2400" b="1" dirty="0" smtClean="0">
                <a:latin typeface="Times New Roman" pitchFamily="18" charset="0"/>
                <a:cs typeface="Times New Roman" pitchFamily="18" charset="0"/>
              </a:rPr>
              <a:t>equirements </a:t>
            </a:r>
            <a:r>
              <a:rPr lang="en-IN" sz="2400" b="1" dirty="0">
                <a:latin typeface="Times New Roman" pitchFamily="18" charset="0"/>
                <a:cs typeface="Times New Roman" pitchFamily="18" charset="0"/>
              </a:rPr>
              <a:t>Human </a:t>
            </a:r>
            <a:r>
              <a:rPr lang="en-IN" sz="2400" b="1" dirty="0" smtClean="0">
                <a:latin typeface="Times New Roman" pitchFamily="18" charset="0"/>
                <a:cs typeface="Times New Roman" pitchFamily="18" charset="0"/>
              </a:rPr>
              <a:t>Resource </a:t>
            </a:r>
            <a:r>
              <a:rPr lang="en-IN" sz="2400" dirty="0">
                <a:latin typeface="Times New Roman" pitchFamily="18" charset="0"/>
                <a:cs typeface="Times New Roman" pitchFamily="18" charset="0"/>
              </a:rPr>
              <a:t>concern the specific capabilities or attributes needed by the people who perform the work of the project.</a:t>
            </a:r>
          </a:p>
          <a:p>
            <a:r>
              <a:rPr lang="en-IN" sz="2400" dirty="0">
                <a:latin typeface="Times New Roman" pitchFamily="18" charset="0"/>
                <a:cs typeface="Times New Roman" pitchFamily="18" charset="0"/>
              </a:rPr>
              <a:t>For example, on a custom software development project, having at least one person with the ability to develop software is a human resource requirement. The ability to develop software is the skill that’s required to complete the work of the project.</a:t>
            </a:r>
          </a:p>
          <a:p>
            <a:r>
              <a:rPr lang="en-IN" sz="2400" dirty="0">
                <a:latin typeface="Times New Roman" pitchFamily="18" charset="0"/>
                <a:cs typeface="Times New Roman" pitchFamily="18" charset="0"/>
              </a:rPr>
              <a:t>It might also be a human resource requirement to have someone on the project team with a specific certification. Consider a construction project where certain work activities must be performed by a certified electrician. The human resources requirements of a legal project might involve someone with both a degree and a license. Another requirement might concern their availability</a:t>
            </a:r>
            <a:r>
              <a:rPr lang="en-IN" sz="2600" dirty="0">
                <a:latin typeface="Times New Roman" pitchFamily="18" charset="0"/>
                <a:cs typeface="Times New Roman" pitchFamily="18" charset="0"/>
              </a:rPr>
              <a:t>.</a:t>
            </a:r>
          </a:p>
          <a:p>
            <a:endParaRPr lang="en-IN" dirty="0"/>
          </a:p>
        </p:txBody>
      </p:sp>
      <p:sp>
        <p:nvSpPr>
          <p:cNvPr id="3" name="Title 2"/>
          <p:cNvSpPr>
            <a:spLocks noGrp="1"/>
          </p:cNvSpPr>
          <p:nvPr>
            <p:ph type="title"/>
          </p:nvPr>
        </p:nvSpPr>
        <p:spPr/>
        <p:txBody>
          <a:bodyPr>
            <a:noAutofit/>
          </a:bodyPr>
          <a:lstStyle/>
          <a:p>
            <a:pPr algn="ctr"/>
            <a:r>
              <a:rPr lang="en-IN" sz="4000" dirty="0">
                <a:latin typeface="Times New Roman" pitchFamily="18" charset="0"/>
                <a:cs typeface="Times New Roman" pitchFamily="18" charset="0"/>
              </a:rPr>
              <a:t>Human </a:t>
            </a:r>
            <a:r>
              <a:rPr lang="en-IN" sz="4000" dirty="0" smtClean="0">
                <a:latin typeface="Times New Roman" pitchFamily="18" charset="0"/>
                <a:cs typeface="Times New Roman" pitchFamily="18" charset="0"/>
              </a:rPr>
              <a:t>Resource Requirements</a:t>
            </a:r>
            <a:endParaRPr lang="en-IN" sz="4000" dirty="0">
              <a:latin typeface="Times New Roman" pitchFamily="18" charset="0"/>
              <a:cs typeface="Times New Roman" pitchFamily="18" charset="0"/>
            </a:endParaRPr>
          </a:p>
        </p:txBody>
      </p:sp>
    </p:spTree>
    <p:extLst>
      <p:ext uri="{BB962C8B-B14F-4D97-AF65-F5344CB8AC3E}">
        <p14:creationId xmlns:p14="http://schemas.microsoft.com/office/powerpoint/2010/main" val="7381523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184</TotalTime>
  <Words>1771</Words>
  <Application>Microsoft Office PowerPoint</Application>
  <PresentationFormat>On-screen Show (4:3)</PresentationFormat>
  <Paragraphs>84</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Concourse</vt:lpstr>
      <vt:lpstr>PowerPoint Presentation</vt:lpstr>
      <vt:lpstr>PowerPoint Presentation</vt:lpstr>
      <vt:lpstr>Implementing Retail Marketing Plan </vt:lpstr>
      <vt:lpstr>PowerPoint Presentation</vt:lpstr>
      <vt:lpstr>PowerPoint Presentation</vt:lpstr>
      <vt:lpstr>PowerPoint Presentation</vt:lpstr>
      <vt:lpstr>PowerPoint Presentation</vt:lpstr>
      <vt:lpstr>PowerPoint Presentation</vt:lpstr>
      <vt:lpstr>Human Resource Requirements</vt:lpstr>
      <vt:lpstr> Developing Product and Branding Strategies </vt:lpstr>
      <vt:lpstr>PowerPoint Presentation</vt:lpstr>
      <vt:lpstr>PowerPoint Presentation</vt:lpstr>
      <vt:lpstr>PowerPoint Presentation</vt:lpstr>
      <vt:lpstr>PowerPoint Presentation</vt:lpstr>
      <vt:lpstr>PowerPoint Presentation</vt:lpstr>
      <vt:lpstr>PowerPoint Presentation</vt:lpstr>
      <vt:lpstr>Developing Merchandise Plans</vt:lpstr>
      <vt:lpstr>PowerPoint Presentation</vt:lpstr>
      <vt:lpstr>PowerPoint Presentation</vt:lpstr>
      <vt:lpstr>PowerPoint Presentation</vt:lpstr>
      <vt:lpstr>PowerPoint Presentation</vt:lpstr>
      <vt:lpstr>PowerPoint Presentation</vt:lpstr>
      <vt:lpstr>Merchandising Strategy</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czl</dc:creator>
  <cp:lastModifiedBy>czl</cp:lastModifiedBy>
  <cp:revision>15</cp:revision>
  <dcterms:created xsi:type="dcterms:W3CDTF">2020-12-22T11:36:37Z</dcterms:created>
  <dcterms:modified xsi:type="dcterms:W3CDTF">2020-12-22T17:36:12Z</dcterms:modified>
</cp:coreProperties>
</file>